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Roboto" panose="02000000000000000000" pitchFamily="2" charset="0"/>
      <p:regular r:id="rId28"/>
      <p:bold r:id="rId29"/>
      <p:italic r:id="rId30"/>
      <p:boldItalic r:id="rId31"/>
    </p:embeddedFont>
    <p:embeddedFont>
      <p:font typeface="Roboto Black" panose="02000000000000000000" pitchFamily="2" charset="0"/>
      <p:bold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9FE876-E8C1-4B18-A00F-CD2F67764E5F}">
  <a:tblStyle styleId="{9B9FE876-E8C1-4B18-A00F-CD2F67764E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62A105C-0263-4CBB-AC77-31B3BF98F92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6" y="4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59da72653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59da7265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a59da72653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a59da72653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a59da72653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a59da7265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a59da72653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a59da7265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59da72653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a59da72653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1D5DB"/>
                </a:solidFill>
                <a:highlight>
                  <a:srgbClr val="343541"/>
                </a:highlight>
                <a:latin typeface="Roboto"/>
                <a:ea typeface="Roboto"/>
                <a:cs typeface="Roboto"/>
                <a:sym typeface="Roboto"/>
              </a:rPr>
              <a:t>If there is a significant class imbalance within specific features or variables, Random Forest might not handle them well, even after resampling.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a59da72653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a59da7265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1D5DB"/>
                </a:solidFill>
                <a:highlight>
                  <a:srgbClr val="343541"/>
                </a:highlight>
                <a:latin typeface="Roboto"/>
                <a:ea typeface="Roboto"/>
                <a:cs typeface="Roboto"/>
                <a:sym typeface="Roboto"/>
              </a:rPr>
              <a:t>GBM is a powerful ensemble learning method that can perform well for classification tasks, but its performance can be influenced by various factors, including the preprocessing techniques used and the dataset's characteristics. In your cases, it performed well, especially when you balanced the dataset using resampling techniques (Case 1). However, the performance dropped slightly in Case 2, where you oversampled specific classes without undersampling.There ar efew classes where there is high variance, so we didn’t consider the  gradient boosting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a59da72653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a59da7265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a59da72653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a59da72653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1D5DB"/>
                </a:solidFill>
                <a:highlight>
                  <a:srgbClr val="343541"/>
                </a:highlight>
                <a:latin typeface="Roboto"/>
                <a:ea typeface="Roboto"/>
                <a:cs typeface="Roboto"/>
                <a:sym typeface="Roboto"/>
              </a:rPr>
              <a:t>XGBoost is performing well after resampling because these techniques help to address class imbalance, which is likely present in the dataset. Class imbalance can cause models to be biased towards the majority class, performing poorly on the minority class. By resampling, the dataset becomes more balanced, allowing the algorithm to learn more about the underrepresented classes, which generally leads to better overall performance, as evidenced by the increased metrics across the board.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59da72653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59da72653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634fd59d16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634fd59d16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performed these tasks in order to understand more about our data and associations in between them.</a:t>
            </a:r>
            <a:endParaRPr/>
          </a:p>
          <a:p>
            <a:pPr marL="0" lvl="0" indent="0" algn="l" rtl="0">
              <a:spcBef>
                <a:spcPts val="0"/>
              </a:spcBef>
              <a:spcAft>
                <a:spcPts val="0"/>
              </a:spcAft>
              <a:buNone/>
            </a:pPr>
            <a:r>
              <a:rPr lang="en"/>
              <a:t>The revisit is our target categorical variable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34fd59d16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634fd59d1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634fd59d16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634fd59d16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used Logistic regression and SVM and both have performed almost similar and well, as this is unbalanced we are clearly not concerned about the accuracy.</a:t>
            </a:r>
            <a:endParaRPr/>
          </a:p>
          <a:p>
            <a:pPr marL="0" lvl="0" indent="0" algn="l" rtl="0">
              <a:spcBef>
                <a:spcPts val="0"/>
              </a:spcBef>
              <a:spcAft>
                <a:spcPts val="0"/>
              </a:spcAft>
              <a:buNone/>
            </a:pPr>
            <a:r>
              <a:rPr lang="en"/>
              <a:t>We have studied and came to a conclusion that Precision and Recall are equally important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34fd59d16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634fd59d16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34fd59d16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634fd59d16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Char char="●"/>
            </a:pPr>
            <a:endParaRPr sz="1200">
              <a:solidFill>
                <a:schemeClr val="dk1"/>
              </a:solidFill>
              <a:highlight>
                <a:schemeClr val="lt1"/>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This indicates that prolonged attention and engagement with the AOI increase the likelihood of revisiting.</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This might suggest that participants who revisit an AOI do so with fewer but longer fixations, focusing more efficiently on relevant information.</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This further supports the notion that revisitors engage with the AOI more efficiently, requiring less total fixation time.</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chemeClr val="lt1"/>
                </a:highlight>
              </a:rPr>
              <a:t>This suggests that expertise plays a crucial role in encouraging revisiting behavior.</a:t>
            </a:r>
            <a:endParaRPr sz="1200">
              <a:solidFill>
                <a:schemeClr val="dk1"/>
              </a:solidFill>
              <a:highlight>
                <a:srgbClr val="FFFFFF"/>
              </a:highlight>
            </a:endParaRPr>
          </a:p>
          <a:p>
            <a:pPr marL="0" lvl="0" indent="0" algn="just" rtl="0">
              <a:lnSpc>
                <a:spcPct val="115000"/>
              </a:lnSpc>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634fd59d16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634fd59d16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we want too predict the time spent gazing.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This approach can further be used in applications where gaze patterns are need to analysed not only respective to ECG.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a5c371b7ec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a5c371b7e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a59da72653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a59da72653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34fd59d16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34fd59d16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a5c371b7e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a5c371b7e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Features are defined across AOI. </a:t>
            </a:r>
            <a:r>
              <a:rPr lang="en" sz="1200">
                <a:solidFill>
                  <a:srgbClr val="212529"/>
                </a:solidFill>
                <a:highlight>
                  <a:srgbClr val="FFFFFF"/>
                </a:highlight>
                <a:latin typeface="Roboto"/>
                <a:ea typeface="Roboto"/>
                <a:cs typeface="Roboto"/>
                <a:sym typeface="Roboto"/>
              </a:rPr>
              <a:t>AOI defines the area by which other eye tracking metrics are calculated. </a:t>
            </a:r>
            <a:r>
              <a:rPr lang="en"/>
              <a:t>AOIs are eye-tracking tools for selecting regions of a displayed stimulus. In our case, the stimulus is the displayed 12-leads ECG</a:t>
            </a:r>
            <a:r>
              <a:rPr lang="en" sz="1200">
                <a:solidFill>
                  <a:srgbClr val="212529"/>
                </a:solidFill>
                <a:highlight>
                  <a:srgbClr val="FFFFFF"/>
                </a:highlight>
                <a:latin typeface="Roboto"/>
                <a:ea typeface="Roboto"/>
                <a:cs typeface="Roboto"/>
                <a:sym typeface="Roboto"/>
              </a:rPr>
              <a:t>.</a:t>
            </a:r>
            <a:endParaRPr/>
          </a:p>
          <a:p>
            <a:pPr marL="457200" lvl="0" indent="-298450" algn="l" rtl="0">
              <a:spcBef>
                <a:spcPts val="0"/>
              </a:spcBef>
              <a:spcAft>
                <a:spcPts val="0"/>
              </a:spcAft>
              <a:buSzPts val="1100"/>
              <a:buAutoNum type="arabicPeriod"/>
            </a:pPr>
            <a:r>
              <a:rPr lang="en"/>
              <a:t>Data is in the format of frames. Each frame is a line in the dataset file where eye tracking metrics, including fixations and gaze data. </a:t>
            </a:r>
            <a:endParaRPr/>
          </a:p>
          <a:p>
            <a:pPr marL="457200" lvl="0" indent="-298450" algn="l" rtl="0">
              <a:spcBef>
                <a:spcPts val="0"/>
              </a:spcBef>
              <a:spcAft>
                <a:spcPts val="0"/>
              </a:spcAft>
              <a:buSzPts val="1100"/>
              <a:buAutoNum type="arabicPeriod"/>
            </a:pPr>
            <a:r>
              <a:rPr lang="en"/>
              <a:t>The total number of lines in the grid-based AOI  is 15373 lines.</a:t>
            </a:r>
            <a:endParaRPr/>
          </a:p>
          <a:p>
            <a:pPr marL="45720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34fd59d16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634fd59d16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634fd59d1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634fd59d1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34fd59d16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34fd59d16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34fd59d16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634fd59d1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a5c371b7e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a5c371b7e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5" name="Google Shape;55;p1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6" name="Google Shape;56;p13"/>
          <p:cNvPicPr preferRelativeResize="0"/>
          <p:nvPr/>
        </p:nvPicPr>
        <p:blipFill rotWithShape="1">
          <a:blip r:embed="rId3">
            <a:alphaModFix/>
          </a:blip>
          <a:srcRect t="30619" b="30976"/>
          <a:stretch/>
        </p:blipFill>
        <p:spPr>
          <a:xfrm>
            <a:off x="29900" y="1971804"/>
            <a:ext cx="3406871" cy="1011000"/>
          </a:xfrm>
          <a:prstGeom prst="rect">
            <a:avLst/>
          </a:prstGeom>
          <a:noFill/>
          <a:ln>
            <a:noFill/>
          </a:ln>
        </p:spPr>
      </p:pic>
      <p:sp>
        <p:nvSpPr>
          <p:cNvPr id="57" name="Google Shape;57;p13"/>
          <p:cNvSpPr txBox="1"/>
          <p:nvPr/>
        </p:nvSpPr>
        <p:spPr>
          <a:xfrm>
            <a:off x="4257625" y="2077900"/>
            <a:ext cx="4574400" cy="4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rgbClr val="FFFFFF"/>
                </a:solidFill>
                <a:latin typeface="Roboto Black"/>
                <a:ea typeface="Roboto Black"/>
                <a:cs typeface="Roboto Black"/>
                <a:sym typeface="Roboto Black"/>
              </a:rPr>
              <a:t>NAME OF YOUR EVENT </a:t>
            </a:r>
            <a:endParaRPr sz="2400">
              <a:latin typeface="Roboto"/>
              <a:ea typeface="Roboto"/>
              <a:cs typeface="Roboto"/>
              <a:sym typeface="Roboto"/>
            </a:endParaRPr>
          </a:p>
        </p:txBody>
      </p:sp>
      <p:sp>
        <p:nvSpPr>
          <p:cNvPr id="58" name="Google Shape;58;p13"/>
          <p:cNvSpPr txBox="1"/>
          <p:nvPr/>
        </p:nvSpPr>
        <p:spPr>
          <a:xfrm>
            <a:off x="4223350" y="2431225"/>
            <a:ext cx="4574400" cy="3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Roboto"/>
                <a:ea typeface="Roboto"/>
                <a:cs typeface="Roboto"/>
                <a:sym typeface="Roboto"/>
              </a:rPr>
              <a:t>DATE OF YOUR EVENT</a:t>
            </a:r>
            <a:endParaRPr sz="2100">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amp; Footer Split">
  <p:cSld name="TITLE_AND_BODY_1">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61" name="Google Shape;61;p14"/>
          <p:cNvPicPr preferRelativeResize="0"/>
          <p:nvPr/>
        </p:nvPicPr>
        <p:blipFill rotWithShape="1">
          <a:blip r:embed="rId3">
            <a:alphaModFix/>
          </a:blip>
          <a:srcRect t="30619" b="30976"/>
          <a:stretch/>
        </p:blipFill>
        <p:spPr>
          <a:xfrm>
            <a:off x="76150" y="48625"/>
            <a:ext cx="2882025" cy="855250"/>
          </a:xfrm>
          <a:prstGeom prst="rect">
            <a:avLst/>
          </a:prstGeom>
          <a:noFill/>
          <a:ln>
            <a:noFill/>
          </a:ln>
        </p:spPr>
      </p:pic>
      <p:sp>
        <p:nvSpPr>
          <p:cNvPr id="62" name="Google Shape;62;p14"/>
          <p:cNvSpPr txBox="1"/>
          <p:nvPr/>
        </p:nvSpPr>
        <p:spPr>
          <a:xfrm>
            <a:off x="5816650" y="4353425"/>
            <a:ext cx="3091800" cy="4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a:solidFill>
                  <a:srgbClr val="FFFFFF"/>
                </a:solidFill>
                <a:latin typeface="Roboto Black"/>
                <a:ea typeface="Roboto Black"/>
                <a:cs typeface="Roboto Black"/>
                <a:sym typeface="Roboto Black"/>
              </a:rPr>
              <a:t>NAME OF YOUR EVENT </a:t>
            </a:r>
            <a:endParaRPr sz="1600">
              <a:latin typeface="Roboto"/>
              <a:ea typeface="Roboto"/>
              <a:cs typeface="Roboto"/>
              <a:sym typeface="Roboto"/>
            </a:endParaRPr>
          </a:p>
        </p:txBody>
      </p:sp>
      <p:sp>
        <p:nvSpPr>
          <p:cNvPr id="63" name="Google Shape;63;p14"/>
          <p:cNvSpPr txBox="1"/>
          <p:nvPr/>
        </p:nvSpPr>
        <p:spPr>
          <a:xfrm>
            <a:off x="5796700" y="4609200"/>
            <a:ext cx="3091800" cy="3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DATE OF YOUR EVENT</a:t>
            </a:r>
            <a:endParaRPr>
              <a:latin typeface="Roboto"/>
              <a:ea typeface="Roboto"/>
              <a:cs typeface="Roboto"/>
              <a:sym typeface="Roboto"/>
            </a:endParaRPr>
          </a:p>
        </p:txBody>
      </p:sp>
      <p:sp>
        <p:nvSpPr>
          <p:cNvPr id="64" name="Google Shape;64;p14"/>
          <p:cNvSpPr txBox="1"/>
          <p:nvPr/>
        </p:nvSpPr>
        <p:spPr>
          <a:xfrm>
            <a:off x="311700" y="122947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i="1">
                <a:solidFill>
                  <a:srgbClr val="FDB515"/>
                </a:solidFill>
                <a:latin typeface="Roboto Black"/>
                <a:ea typeface="Roboto Black"/>
                <a:cs typeface="Roboto Black"/>
                <a:sym typeface="Roboto Black"/>
              </a:rPr>
              <a:t>TITLE</a:t>
            </a:r>
            <a:endParaRPr sz="3000" i="1">
              <a:solidFill>
                <a:srgbClr val="FDB515"/>
              </a:solidFill>
              <a:latin typeface="Roboto Black"/>
              <a:ea typeface="Roboto Black"/>
              <a:cs typeface="Roboto Black"/>
              <a:sym typeface="Roboto Black"/>
            </a:endParaRPr>
          </a:p>
        </p:txBody>
      </p:sp>
      <p:sp>
        <p:nvSpPr>
          <p:cNvPr id="65" name="Google Shape;65;p14"/>
          <p:cNvSpPr txBox="1"/>
          <p:nvPr/>
        </p:nvSpPr>
        <p:spPr>
          <a:xfrm>
            <a:off x="311700" y="1964125"/>
            <a:ext cx="8520600" cy="26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Text</a:t>
            </a:r>
            <a:endParaRPr sz="1200">
              <a:latin typeface="Roboto"/>
              <a:ea typeface="Roboto"/>
              <a:cs typeface="Roboto"/>
              <a:sym typeface="Roboto"/>
            </a:endParaRPr>
          </a:p>
        </p:txBody>
      </p:sp>
      <p:sp>
        <p:nvSpPr>
          <p:cNvPr id="66" name="Google Shape;6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5">
            <a:alphaModFix/>
          </a:blip>
          <a:stretch>
            <a:fill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6">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17">
            <a:alphaModFix/>
          </a:blip>
          <a:stretch>
            <a:fill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physionet.org/content/eye-tracking-ecg/1.0.0/#files-panel"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doi.org/10.2196/34058"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311700" y="1160950"/>
            <a:ext cx="8520600" cy="3130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latin typeface="Times New Roman"/>
                <a:ea typeface="Times New Roman"/>
                <a:cs typeface="Times New Roman"/>
                <a:sym typeface="Times New Roman"/>
              </a:rPr>
              <a:t>Unlocking the Gaze: A Comprehensive Analysis of Eye-Tracking Data in ECG Interpretation</a:t>
            </a:r>
            <a:endParaRPr sz="4500"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EE8E971C-A1F9-DBD0-9F30-70576AEAB0C9}"/>
              </a:ext>
            </a:extLst>
          </p:cNvPr>
          <p:cNvSpPr txBox="1"/>
          <p:nvPr/>
        </p:nvSpPr>
        <p:spPr>
          <a:xfrm>
            <a:off x="5370286" y="4535714"/>
            <a:ext cx="3309257" cy="307777"/>
          </a:xfrm>
          <a:prstGeom prst="rect">
            <a:avLst/>
          </a:prstGeom>
          <a:noFill/>
        </p:spPr>
        <p:txBody>
          <a:bodyPr wrap="square" rtlCol="0">
            <a:spAutoFit/>
          </a:bodyPr>
          <a:lstStyle/>
          <a:p>
            <a:r>
              <a:rPr lang="en-US" dirty="0"/>
              <a:t>	Surya Tejaswi </a:t>
            </a:r>
            <a:r>
              <a:rPr lang="en-US" dirty="0" err="1"/>
              <a:t>Yerramsetty</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ctrTitle"/>
          </p:nvPr>
        </p:nvSpPr>
        <p:spPr>
          <a:xfrm>
            <a:off x="311700" y="2025750"/>
            <a:ext cx="8520600" cy="145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latin typeface="Times New Roman"/>
                <a:ea typeface="Times New Roman"/>
                <a:cs typeface="Times New Roman"/>
                <a:sym typeface="Times New Roman"/>
              </a:rPr>
              <a:t>USER EXPERTISE</a:t>
            </a:r>
            <a:endParaRPr sz="3800">
              <a:latin typeface="Times New Roman"/>
              <a:ea typeface="Times New Roman"/>
              <a:cs typeface="Times New Roman"/>
              <a:sym typeface="Times New Roman"/>
            </a:endParaRPr>
          </a:p>
          <a:p>
            <a:pPr marL="0" lvl="0" indent="0" algn="ctr" rtl="0">
              <a:spcBef>
                <a:spcPts val="0"/>
              </a:spcBef>
              <a:spcAft>
                <a:spcPts val="0"/>
              </a:spcAft>
              <a:buNone/>
            </a:pPr>
            <a:endParaRPr sz="3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SMOTE</a:t>
            </a:r>
            <a:endParaRPr/>
          </a:p>
        </p:txBody>
      </p:sp>
      <p:sp>
        <p:nvSpPr>
          <p:cNvPr id="136" name="Google Shape;136;p25"/>
          <p:cNvSpPr txBox="1">
            <a:spLocks noGrp="1"/>
          </p:cNvSpPr>
          <p:nvPr>
            <p:ph type="body" idx="1"/>
          </p:nvPr>
        </p:nvSpPr>
        <p:spPr>
          <a:xfrm>
            <a:off x="311700" y="1222450"/>
            <a:ext cx="8520600" cy="3881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latin typeface="Times New Roman"/>
                <a:ea typeface="Times New Roman"/>
                <a:cs typeface="Times New Roman"/>
                <a:sym typeface="Times New Roman"/>
              </a:rPr>
              <a:t>SMOTE stands for "Synthetic Minority Over-sampling Technique." It is an advanced technique used to address class imbalance in machine learning datasets. Instead of simply duplicating existing minority class samples, SMOTE generates synthetic samples for the minority class by interpolating between existing samples. It aims to balance the class distribution by creating synthetic examples that are similar to the existing minority class samples but not identical.</a:t>
            </a:r>
            <a:endParaRPr>
              <a:latin typeface="Times New Roman"/>
              <a:ea typeface="Times New Roman"/>
              <a:cs typeface="Times New Roman"/>
              <a:sym typeface="Times New Roman"/>
            </a:endParaRPr>
          </a:p>
          <a:p>
            <a:pPr marL="457200" lvl="0" indent="-342900" algn="just" rtl="0">
              <a:spcBef>
                <a:spcPts val="1600"/>
              </a:spcBef>
              <a:spcAft>
                <a:spcPts val="0"/>
              </a:spcAft>
              <a:buSzPts val="1800"/>
              <a:buFont typeface="Times New Roman"/>
              <a:buChar char="●"/>
            </a:pPr>
            <a:r>
              <a:rPr lang="en">
                <a:latin typeface="Times New Roman"/>
                <a:ea typeface="Times New Roman"/>
                <a:cs typeface="Times New Roman"/>
                <a:sym typeface="Times New Roman"/>
              </a:rPr>
              <a:t>Reducing Overfitting</a:t>
            </a:r>
            <a:endParaRPr>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Char char="●"/>
            </a:pPr>
            <a:r>
              <a:rPr lang="en">
                <a:latin typeface="Times New Roman"/>
                <a:ea typeface="Times New Roman"/>
                <a:cs typeface="Times New Roman"/>
                <a:sym typeface="Times New Roman"/>
              </a:rPr>
              <a:t>Improved Generalization</a:t>
            </a:r>
            <a:endParaRPr>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Char char="●"/>
            </a:pPr>
            <a:r>
              <a:rPr lang="en">
                <a:latin typeface="Times New Roman"/>
                <a:ea typeface="Times New Roman"/>
                <a:cs typeface="Times New Roman"/>
                <a:sym typeface="Times New Roman"/>
              </a:rPr>
              <a:t>Handling Class Imbalance</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aphicFrame>
        <p:nvGraphicFramePr>
          <p:cNvPr id="141" name="Google Shape;141;p26"/>
          <p:cNvGraphicFramePr/>
          <p:nvPr/>
        </p:nvGraphicFramePr>
        <p:xfrm>
          <a:off x="952500" y="666750"/>
          <a:ext cx="3000000" cy="3000000"/>
        </p:xfrm>
        <a:graphic>
          <a:graphicData uri="http://schemas.openxmlformats.org/drawingml/2006/table">
            <a:tbl>
              <a:tblPr>
                <a:noFill/>
                <a:tableStyleId>{9B9FE876-E8C1-4B18-A00F-CD2F67764E5F}</a:tableStyleId>
              </a:tblPr>
              <a:tblGrid>
                <a:gridCol w="1567825">
                  <a:extLst>
                    <a:ext uri="{9D8B030D-6E8A-4147-A177-3AD203B41FA5}">
                      <a16:colId xmlns:a16="http://schemas.microsoft.com/office/drawing/2014/main" val="20000"/>
                    </a:ext>
                  </a:extLst>
                </a:gridCol>
                <a:gridCol w="2051675">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CLASS</a:t>
                      </a:r>
                      <a:endParaRPr/>
                    </a:p>
                  </a:txBody>
                  <a:tcPr marL="91425" marR="91425" marT="91425" marB="91425"/>
                </a:tc>
                <a:tc>
                  <a:txBody>
                    <a:bodyPr/>
                    <a:lstStyle/>
                    <a:p>
                      <a:pPr marL="0" lvl="0" indent="0" algn="l" rtl="0">
                        <a:spcBef>
                          <a:spcPts val="0"/>
                        </a:spcBef>
                        <a:spcAft>
                          <a:spcPts val="0"/>
                        </a:spcAft>
                        <a:buNone/>
                      </a:pPr>
                      <a:r>
                        <a:rPr lang="en"/>
                        <a:t>Before Sampling</a:t>
                      </a:r>
                      <a:endParaRPr/>
                    </a:p>
                  </a:txBody>
                  <a:tcPr marL="91425" marR="91425" marT="91425" marB="91425"/>
                </a:tc>
                <a:tc>
                  <a:txBody>
                    <a:bodyPr/>
                    <a:lstStyle/>
                    <a:p>
                      <a:pPr marL="0" lvl="0" indent="0" algn="l" rtl="0">
                        <a:spcBef>
                          <a:spcPts val="0"/>
                        </a:spcBef>
                        <a:spcAft>
                          <a:spcPts val="0"/>
                        </a:spcAft>
                        <a:buNone/>
                      </a:pPr>
                      <a:r>
                        <a:rPr lang="en"/>
                        <a:t>After sampling - 1</a:t>
                      </a:r>
                      <a:endParaRPr/>
                    </a:p>
                  </a:txBody>
                  <a:tcPr marL="91425" marR="91425" marT="91425" marB="91425"/>
                </a:tc>
                <a:tc>
                  <a:txBody>
                    <a:bodyPr/>
                    <a:lstStyle/>
                    <a:p>
                      <a:pPr marL="0" lvl="0" indent="0" algn="l" rtl="0">
                        <a:spcBef>
                          <a:spcPts val="0"/>
                        </a:spcBef>
                        <a:spcAft>
                          <a:spcPts val="0"/>
                        </a:spcAft>
                        <a:buNone/>
                      </a:pPr>
                      <a:r>
                        <a:rPr lang="en"/>
                        <a:t>After sampling -2</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CCU Nurse</a:t>
                      </a:r>
                      <a:endParaRPr/>
                    </a:p>
                  </a:txBody>
                  <a:tcPr marL="91425" marR="91425" marT="91425" marB="91425"/>
                </a:tc>
                <a:tc>
                  <a:txBody>
                    <a:bodyPr/>
                    <a:lstStyle/>
                    <a:p>
                      <a:pPr marL="0" lvl="0" indent="0" algn="l" rtl="0">
                        <a:spcBef>
                          <a:spcPts val="0"/>
                        </a:spcBef>
                        <a:spcAft>
                          <a:spcPts val="0"/>
                        </a:spcAft>
                        <a:buNone/>
                      </a:pPr>
                      <a:r>
                        <a:rPr lang="en"/>
                        <a:t>732</a:t>
                      </a:r>
                      <a:endParaRPr/>
                    </a:p>
                  </a:txBody>
                  <a:tcPr marL="91425" marR="91425" marT="91425" marB="91425"/>
                </a:tc>
                <a:tc>
                  <a:txBody>
                    <a:bodyPr/>
                    <a:lstStyle/>
                    <a:p>
                      <a:pPr marL="0" lvl="0" indent="0" algn="l" rtl="0">
                        <a:spcBef>
                          <a:spcPts val="0"/>
                        </a:spcBef>
                        <a:spcAft>
                          <a:spcPts val="0"/>
                        </a:spcAft>
                        <a:buNone/>
                      </a:pPr>
                      <a:r>
                        <a:rPr lang="en"/>
                        <a:t>732</a:t>
                      </a:r>
                      <a:endParaRPr/>
                    </a:p>
                  </a:txBody>
                  <a:tcPr marL="91425" marR="91425" marT="91425" marB="91425"/>
                </a:tc>
                <a:tc>
                  <a:txBody>
                    <a:bodyPr/>
                    <a:lstStyle/>
                    <a:p>
                      <a:pPr marL="0" lvl="0" indent="0" algn="l" rtl="0">
                        <a:spcBef>
                          <a:spcPts val="0"/>
                        </a:spcBef>
                        <a:spcAft>
                          <a:spcPts val="0"/>
                        </a:spcAft>
                        <a:buNone/>
                      </a:pPr>
                      <a:r>
                        <a:rPr lang="en"/>
                        <a:t>1500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Cath Lab Nurse</a:t>
                      </a:r>
                      <a:endParaRPr/>
                    </a:p>
                  </a:txBody>
                  <a:tcPr marL="91425" marR="91425" marT="91425" marB="91425"/>
                </a:tc>
                <a:tc>
                  <a:txBody>
                    <a:bodyPr/>
                    <a:lstStyle/>
                    <a:p>
                      <a:pPr marL="0" lvl="0" indent="0" algn="l" rtl="0">
                        <a:spcBef>
                          <a:spcPts val="0"/>
                        </a:spcBef>
                        <a:spcAft>
                          <a:spcPts val="0"/>
                        </a:spcAft>
                        <a:buNone/>
                      </a:pPr>
                      <a:r>
                        <a:rPr lang="en"/>
                        <a:t>1464</a:t>
                      </a:r>
                      <a:endParaRPr/>
                    </a:p>
                  </a:txBody>
                  <a:tcPr marL="91425" marR="91425" marT="91425" marB="91425"/>
                </a:tc>
                <a:tc>
                  <a:txBody>
                    <a:bodyPr/>
                    <a:lstStyle/>
                    <a:p>
                      <a:pPr marL="0" lvl="0" indent="0" algn="l" rtl="0">
                        <a:spcBef>
                          <a:spcPts val="0"/>
                        </a:spcBef>
                        <a:spcAft>
                          <a:spcPts val="0"/>
                        </a:spcAft>
                        <a:buNone/>
                      </a:pPr>
                      <a:r>
                        <a:rPr lang="en"/>
                        <a:t>1464</a:t>
                      </a:r>
                      <a:endParaRPr/>
                    </a:p>
                  </a:txBody>
                  <a:tcPr marL="91425" marR="91425" marT="91425" marB="91425"/>
                </a:tc>
                <a:tc>
                  <a:txBody>
                    <a:bodyPr/>
                    <a:lstStyle/>
                    <a:p>
                      <a:pPr marL="0" lvl="0" indent="0" algn="l" rtl="0">
                        <a:spcBef>
                          <a:spcPts val="0"/>
                        </a:spcBef>
                        <a:spcAft>
                          <a:spcPts val="0"/>
                        </a:spcAft>
                        <a:buNone/>
                      </a:pPr>
                      <a:r>
                        <a:rPr lang="en"/>
                        <a:t>1464</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Consultant</a:t>
                      </a:r>
                      <a:endParaRPr/>
                    </a:p>
                  </a:txBody>
                  <a:tcPr marL="91425" marR="91425" marT="91425" marB="91425"/>
                </a:tc>
                <a:tc>
                  <a:txBody>
                    <a:bodyPr/>
                    <a:lstStyle/>
                    <a:p>
                      <a:pPr marL="0" lvl="0" indent="0" algn="l" rtl="0">
                        <a:spcBef>
                          <a:spcPts val="0"/>
                        </a:spcBef>
                        <a:spcAft>
                          <a:spcPts val="0"/>
                        </a:spcAft>
                        <a:buNone/>
                      </a:pPr>
                      <a:r>
                        <a:rPr lang="en"/>
                        <a:t>2196</a:t>
                      </a:r>
                      <a:endParaRPr/>
                    </a:p>
                  </a:txBody>
                  <a:tcPr marL="91425" marR="91425" marT="91425" marB="91425"/>
                </a:tc>
                <a:tc>
                  <a:txBody>
                    <a:bodyPr/>
                    <a:lstStyle/>
                    <a:p>
                      <a:pPr marL="0" lvl="0" indent="0" algn="l" rtl="0">
                        <a:spcBef>
                          <a:spcPts val="0"/>
                        </a:spcBef>
                        <a:spcAft>
                          <a:spcPts val="0"/>
                        </a:spcAft>
                        <a:buNone/>
                      </a:pPr>
                      <a:r>
                        <a:rPr lang="en"/>
                        <a:t>2000</a:t>
                      </a:r>
                      <a:endParaRPr/>
                    </a:p>
                  </a:txBody>
                  <a:tcPr marL="91425" marR="91425" marT="91425" marB="91425"/>
                </a:tc>
                <a:tc>
                  <a:txBody>
                    <a:bodyPr/>
                    <a:lstStyle/>
                    <a:p>
                      <a:pPr marL="0" lvl="0" indent="0" algn="l" rtl="0">
                        <a:spcBef>
                          <a:spcPts val="0"/>
                        </a:spcBef>
                        <a:spcAft>
                          <a:spcPts val="0"/>
                        </a:spcAft>
                        <a:buNone/>
                      </a:pPr>
                      <a:r>
                        <a:rPr lang="en"/>
                        <a:t>2196</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Fellow</a:t>
                      </a:r>
                      <a:endParaRPr/>
                    </a:p>
                  </a:txBody>
                  <a:tcPr marL="91425" marR="91425" marT="91425" marB="91425"/>
                </a:tc>
                <a:tc>
                  <a:txBody>
                    <a:bodyPr/>
                    <a:lstStyle/>
                    <a:p>
                      <a:pPr marL="0" lvl="0" indent="0" algn="l" rtl="0">
                        <a:spcBef>
                          <a:spcPts val="0"/>
                        </a:spcBef>
                        <a:spcAft>
                          <a:spcPts val="0"/>
                        </a:spcAft>
                        <a:buNone/>
                      </a:pPr>
                      <a:r>
                        <a:rPr lang="en"/>
                        <a:t>2440</a:t>
                      </a:r>
                      <a:endParaRPr/>
                    </a:p>
                  </a:txBody>
                  <a:tcPr marL="91425" marR="91425" marT="91425" marB="91425"/>
                </a:tc>
                <a:tc>
                  <a:txBody>
                    <a:bodyPr/>
                    <a:lstStyle/>
                    <a:p>
                      <a:pPr marL="0" lvl="0" indent="0" algn="l" rtl="0">
                        <a:spcBef>
                          <a:spcPts val="0"/>
                        </a:spcBef>
                        <a:spcAft>
                          <a:spcPts val="0"/>
                        </a:spcAft>
                        <a:buNone/>
                      </a:pPr>
                      <a:r>
                        <a:rPr lang="en"/>
                        <a:t>2000</a:t>
                      </a:r>
                      <a:endParaRPr/>
                    </a:p>
                  </a:txBody>
                  <a:tcPr marL="91425" marR="91425" marT="91425" marB="91425"/>
                </a:tc>
                <a:tc>
                  <a:txBody>
                    <a:bodyPr/>
                    <a:lstStyle/>
                    <a:p>
                      <a:pPr marL="0" lvl="0" indent="0" algn="l" rtl="0">
                        <a:spcBef>
                          <a:spcPts val="0"/>
                        </a:spcBef>
                        <a:spcAft>
                          <a:spcPts val="0"/>
                        </a:spcAft>
                        <a:buNone/>
                      </a:pPr>
                      <a:r>
                        <a:rPr lang="en"/>
                        <a:t>2440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General Doctor</a:t>
                      </a:r>
                      <a:endParaRPr/>
                    </a:p>
                  </a:txBody>
                  <a:tcPr marL="91425" marR="91425" marT="91425" marB="91425"/>
                </a:tc>
                <a:tc>
                  <a:txBody>
                    <a:bodyPr/>
                    <a:lstStyle/>
                    <a:p>
                      <a:pPr marL="0" lvl="0" indent="0" algn="l" rtl="0">
                        <a:spcBef>
                          <a:spcPts val="0"/>
                        </a:spcBef>
                        <a:spcAft>
                          <a:spcPts val="0"/>
                        </a:spcAft>
                        <a:buNone/>
                      </a:pPr>
                      <a:r>
                        <a:rPr lang="en"/>
                        <a:t>488</a:t>
                      </a:r>
                      <a:endParaRPr/>
                    </a:p>
                  </a:txBody>
                  <a:tcPr marL="91425" marR="91425" marT="91425" marB="91425"/>
                </a:tc>
                <a:tc>
                  <a:txBody>
                    <a:bodyPr/>
                    <a:lstStyle/>
                    <a:p>
                      <a:pPr marL="0" lvl="0" indent="0" algn="l" rtl="0">
                        <a:spcBef>
                          <a:spcPts val="0"/>
                        </a:spcBef>
                        <a:spcAft>
                          <a:spcPts val="0"/>
                        </a:spcAft>
                        <a:buNone/>
                      </a:pPr>
                      <a:r>
                        <a:rPr lang="en"/>
                        <a:t>2000</a:t>
                      </a:r>
                      <a:endParaRPr/>
                    </a:p>
                  </a:txBody>
                  <a:tcPr marL="91425" marR="91425" marT="91425" marB="91425"/>
                </a:tc>
                <a:tc>
                  <a:txBody>
                    <a:bodyPr/>
                    <a:lstStyle/>
                    <a:p>
                      <a:pPr marL="0" lvl="0" indent="0" algn="l" rtl="0">
                        <a:spcBef>
                          <a:spcPts val="0"/>
                        </a:spcBef>
                        <a:spcAft>
                          <a:spcPts val="0"/>
                        </a:spcAft>
                        <a:buNone/>
                      </a:pPr>
                      <a:r>
                        <a:rPr lang="en"/>
                        <a:t>1500</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Med 1</a:t>
                      </a:r>
                      <a:endParaRPr/>
                    </a:p>
                  </a:txBody>
                  <a:tcPr marL="91425" marR="91425" marT="91425" marB="91425"/>
                </a:tc>
                <a:tc>
                  <a:txBody>
                    <a:bodyPr/>
                    <a:lstStyle/>
                    <a:p>
                      <a:pPr marL="0" lvl="0" indent="0" algn="l" rtl="0">
                        <a:spcBef>
                          <a:spcPts val="0"/>
                        </a:spcBef>
                        <a:spcAft>
                          <a:spcPts val="0"/>
                        </a:spcAft>
                        <a:buNone/>
                      </a:pPr>
                      <a:r>
                        <a:rPr lang="en"/>
                        <a:t>1220</a:t>
                      </a:r>
                      <a:endParaRPr/>
                    </a:p>
                  </a:txBody>
                  <a:tcPr marL="91425" marR="91425" marT="91425" marB="91425"/>
                </a:tc>
                <a:tc>
                  <a:txBody>
                    <a:bodyPr/>
                    <a:lstStyle/>
                    <a:p>
                      <a:pPr marL="0" lvl="0" indent="0" algn="l" rtl="0">
                        <a:spcBef>
                          <a:spcPts val="0"/>
                        </a:spcBef>
                        <a:spcAft>
                          <a:spcPts val="0"/>
                        </a:spcAft>
                        <a:buNone/>
                      </a:pPr>
                      <a:r>
                        <a:rPr lang="en"/>
                        <a:t>2000</a:t>
                      </a:r>
                      <a:endParaRPr/>
                    </a:p>
                  </a:txBody>
                  <a:tcPr marL="91425" marR="91425" marT="91425" marB="91425"/>
                </a:tc>
                <a:tc>
                  <a:txBody>
                    <a:bodyPr/>
                    <a:lstStyle/>
                    <a:p>
                      <a:pPr marL="0" lvl="0" indent="0" algn="l" rtl="0">
                        <a:spcBef>
                          <a:spcPts val="0"/>
                        </a:spcBef>
                        <a:spcAft>
                          <a:spcPts val="0"/>
                        </a:spcAft>
                        <a:buNone/>
                      </a:pPr>
                      <a:r>
                        <a:rPr lang="en"/>
                        <a:t>1220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Med2</a:t>
                      </a:r>
                      <a:endParaRPr/>
                    </a:p>
                  </a:txBody>
                  <a:tcPr marL="91425" marR="91425" marT="91425" marB="91425"/>
                </a:tc>
                <a:tc>
                  <a:txBody>
                    <a:bodyPr/>
                    <a:lstStyle/>
                    <a:p>
                      <a:pPr marL="0" lvl="0" indent="0" algn="l" rtl="0">
                        <a:spcBef>
                          <a:spcPts val="0"/>
                        </a:spcBef>
                        <a:spcAft>
                          <a:spcPts val="0"/>
                        </a:spcAft>
                        <a:buNone/>
                      </a:pPr>
                      <a:r>
                        <a:rPr lang="en"/>
                        <a:t>2684</a:t>
                      </a:r>
                      <a:endParaRPr/>
                    </a:p>
                  </a:txBody>
                  <a:tcPr marL="91425" marR="91425" marT="91425" marB="91425"/>
                </a:tc>
                <a:tc>
                  <a:txBody>
                    <a:bodyPr/>
                    <a:lstStyle/>
                    <a:p>
                      <a:pPr marL="0" lvl="0" indent="0" algn="l" rtl="0">
                        <a:spcBef>
                          <a:spcPts val="0"/>
                        </a:spcBef>
                        <a:spcAft>
                          <a:spcPts val="0"/>
                        </a:spcAft>
                        <a:buNone/>
                      </a:pPr>
                      <a:r>
                        <a:rPr lang="en"/>
                        <a:t>2000</a:t>
                      </a:r>
                      <a:endParaRPr/>
                    </a:p>
                  </a:txBody>
                  <a:tcPr marL="91425" marR="91425" marT="91425" marB="91425"/>
                </a:tc>
                <a:tc>
                  <a:txBody>
                    <a:bodyPr/>
                    <a:lstStyle/>
                    <a:p>
                      <a:pPr marL="0" lvl="0" indent="0" algn="l" rtl="0">
                        <a:spcBef>
                          <a:spcPts val="0"/>
                        </a:spcBef>
                        <a:spcAft>
                          <a:spcPts val="0"/>
                        </a:spcAft>
                        <a:buNone/>
                      </a:pPr>
                      <a:r>
                        <a:rPr lang="en"/>
                        <a:t>2684</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t>Nurse</a:t>
                      </a:r>
                      <a:endParaRPr/>
                    </a:p>
                  </a:txBody>
                  <a:tcPr marL="91425" marR="91425" marT="91425" marB="91425"/>
                </a:tc>
                <a:tc>
                  <a:txBody>
                    <a:bodyPr/>
                    <a:lstStyle/>
                    <a:p>
                      <a:pPr marL="0" lvl="0" indent="0" algn="l" rtl="0">
                        <a:spcBef>
                          <a:spcPts val="0"/>
                        </a:spcBef>
                        <a:spcAft>
                          <a:spcPts val="0"/>
                        </a:spcAft>
                        <a:buNone/>
                      </a:pPr>
                      <a:r>
                        <a:rPr lang="en"/>
                        <a:t>1464</a:t>
                      </a:r>
                      <a:endParaRPr/>
                    </a:p>
                  </a:txBody>
                  <a:tcPr marL="91425" marR="91425" marT="91425" marB="91425"/>
                </a:tc>
                <a:tc>
                  <a:txBody>
                    <a:bodyPr/>
                    <a:lstStyle/>
                    <a:p>
                      <a:pPr marL="0" lvl="0" indent="0" algn="l" rtl="0">
                        <a:spcBef>
                          <a:spcPts val="0"/>
                        </a:spcBef>
                        <a:spcAft>
                          <a:spcPts val="0"/>
                        </a:spcAft>
                        <a:buNone/>
                      </a:pPr>
                      <a:r>
                        <a:rPr lang="en"/>
                        <a:t>1464</a:t>
                      </a:r>
                      <a:endParaRPr/>
                    </a:p>
                  </a:txBody>
                  <a:tcPr marL="91425" marR="91425" marT="91425" marB="91425"/>
                </a:tc>
                <a:tc>
                  <a:txBody>
                    <a:bodyPr/>
                    <a:lstStyle/>
                    <a:p>
                      <a:pPr marL="0" lvl="0" indent="0" algn="l" rtl="0">
                        <a:spcBef>
                          <a:spcPts val="0"/>
                        </a:spcBef>
                        <a:spcAft>
                          <a:spcPts val="0"/>
                        </a:spcAft>
                        <a:buNone/>
                      </a:pPr>
                      <a:r>
                        <a:rPr lang="en"/>
                        <a:t>1464</a:t>
                      </a:r>
                      <a:endParaRP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a:t>Technician</a:t>
                      </a:r>
                      <a:endParaRPr/>
                    </a:p>
                  </a:txBody>
                  <a:tcPr marL="91425" marR="91425" marT="91425" marB="91425"/>
                </a:tc>
                <a:tc>
                  <a:txBody>
                    <a:bodyPr/>
                    <a:lstStyle/>
                    <a:p>
                      <a:pPr marL="0" lvl="0" indent="0" algn="l" rtl="0">
                        <a:spcBef>
                          <a:spcPts val="0"/>
                        </a:spcBef>
                        <a:spcAft>
                          <a:spcPts val="0"/>
                        </a:spcAft>
                        <a:buNone/>
                      </a:pPr>
                      <a:r>
                        <a:rPr lang="en"/>
                        <a:t>2440</a:t>
                      </a:r>
                      <a:endParaRPr/>
                    </a:p>
                  </a:txBody>
                  <a:tcPr marL="91425" marR="91425" marT="91425" marB="91425"/>
                </a:tc>
                <a:tc>
                  <a:txBody>
                    <a:bodyPr/>
                    <a:lstStyle/>
                    <a:p>
                      <a:pPr marL="0" lvl="0" indent="0" algn="l" rtl="0">
                        <a:spcBef>
                          <a:spcPts val="0"/>
                        </a:spcBef>
                        <a:spcAft>
                          <a:spcPts val="0"/>
                        </a:spcAft>
                        <a:buNone/>
                      </a:pPr>
                      <a:r>
                        <a:rPr lang="en"/>
                        <a:t>2000</a:t>
                      </a:r>
                      <a:endParaRPr/>
                    </a:p>
                  </a:txBody>
                  <a:tcPr marL="91425" marR="91425" marT="91425" marB="91425"/>
                </a:tc>
                <a:tc>
                  <a:txBody>
                    <a:bodyPr/>
                    <a:lstStyle/>
                    <a:p>
                      <a:pPr marL="0" lvl="0" indent="0" algn="l" rtl="0">
                        <a:spcBef>
                          <a:spcPts val="0"/>
                        </a:spcBef>
                        <a:spcAft>
                          <a:spcPts val="0"/>
                        </a:spcAft>
                        <a:buNone/>
                      </a:pPr>
                      <a:r>
                        <a:rPr lang="en"/>
                        <a:t>2440</a:t>
                      </a:r>
                      <a:endParaRPr/>
                    </a:p>
                  </a:txBody>
                  <a:tcPr marL="91425" marR="91425" marT="91425" marB="91425"/>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
                        <a:t>Resident</a:t>
                      </a:r>
                      <a:endParaRPr/>
                    </a:p>
                  </a:txBody>
                  <a:tcPr marL="91425" marR="91425" marT="91425" marB="91425"/>
                </a:tc>
                <a:tc>
                  <a:txBody>
                    <a:bodyPr/>
                    <a:lstStyle/>
                    <a:p>
                      <a:pPr marL="0" lvl="0" indent="0" algn="l" rtl="0">
                        <a:spcBef>
                          <a:spcPts val="0"/>
                        </a:spcBef>
                        <a:spcAft>
                          <a:spcPts val="0"/>
                        </a:spcAft>
                        <a:buNone/>
                      </a:pPr>
                      <a:r>
                        <a:rPr lang="en"/>
                        <a:t>244</a:t>
                      </a:r>
                      <a:endParaRPr/>
                    </a:p>
                  </a:txBody>
                  <a:tcPr marL="91425" marR="91425" marT="91425" marB="91425"/>
                </a:tc>
                <a:tc>
                  <a:txBody>
                    <a:bodyPr/>
                    <a:lstStyle/>
                    <a:p>
                      <a:pPr marL="0" lvl="0" indent="0" algn="l" rtl="0">
                        <a:spcBef>
                          <a:spcPts val="0"/>
                        </a:spcBef>
                        <a:spcAft>
                          <a:spcPts val="0"/>
                        </a:spcAft>
                        <a:buNone/>
                      </a:pPr>
                      <a:r>
                        <a:rPr lang="en"/>
                        <a:t>2000</a:t>
                      </a:r>
                      <a:endParaRPr/>
                    </a:p>
                  </a:txBody>
                  <a:tcPr marL="91425" marR="91425" marT="91425" marB="91425"/>
                </a:tc>
                <a:tc>
                  <a:txBody>
                    <a:bodyPr/>
                    <a:lstStyle/>
                    <a:p>
                      <a:pPr marL="0" lvl="0" indent="0" algn="l" rtl="0">
                        <a:spcBef>
                          <a:spcPts val="0"/>
                        </a:spcBef>
                        <a:spcAft>
                          <a:spcPts val="0"/>
                        </a:spcAft>
                        <a:buNone/>
                      </a:pPr>
                      <a:r>
                        <a:rPr lang="en"/>
                        <a:t>600</a:t>
                      </a:r>
                      <a:endParaRPr/>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a:blip r:embed="rId3">
            <a:alphaModFix/>
          </a:blip>
          <a:stretch>
            <a:fillRect/>
          </a:stretch>
        </p:blipFill>
        <p:spPr>
          <a:xfrm>
            <a:off x="187350" y="1546625"/>
            <a:ext cx="3006375" cy="3432975"/>
          </a:xfrm>
          <a:prstGeom prst="rect">
            <a:avLst/>
          </a:prstGeom>
          <a:noFill/>
          <a:ln>
            <a:noFill/>
          </a:ln>
        </p:spPr>
      </p:pic>
      <p:sp>
        <p:nvSpPr>
          <p:cNvPr id="147" name="Google Shape;147;p27"/>
          <p:cNvSpPr txBox="1"/>
          <p:nvPr/>
        </p:nvSpPr>
        <p:spPr>
          <a:xfrm>
            <a:off x="3242650" y="621975"/>
            <a:ext cx="199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DECISION TREE</a:t>
            </a:r>
            <a:endParaRPr sz="1800">
              <a:solidFill>
                <a:schemeClr val="dk2"/>
              </a:solidFill>
              <a:latin typeface="Times New Roman"/>
              <a:ea typeface="Times New Roman"/>
              <a:cs typeface="Times New Roman"/>
              <a:sym typeface="Times New Roman"/>
            </a:endParaRPr>
          </a:p>
        </p:txBody>
      </p:sp>
      <p:sp>
        <p:nvSpPr>
          <p:cNvPr id="148" name="Google Shape;148;p27"/>
          <p:cNvSpPr txBox="1"/>
          <p:nvPr/>
        </p:nvSpPr>
        <p:spPr>
          <a:xfrm>
            <a:off x="659663" y="1083675"/>
            <a:ext cx="21456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Before Resampling</a:t>
            </a:r>
            <a:endParaRPr>
              <a:solidFill>
                <a:schemeClr val="dk2"/>
              </a:solidFill>
              <a:latin typeface="Times New Roman"/>
              <a:ea typeface="Times New Roman"/>
              <a:cs typeface="Times New Roman"/>
              <a:sym typeface="Times New Roman"/>
            </a:endParaRPr>
          </a:p>
        </p:txBody>
      </p:sp>
      <p:sp>
        <p:nvSpPr>
          <p:cNvPr id="149" name="Google Shape;149;p27"/>
          <p:cNvSpPr txBox="1"/>
          <p:nvPr/>
        </p:nvSpPr>
        <p:spPr>
          <a:xfrm>
            <a:off x="3734700" y="1037950"/>
            <a:ext cx="2470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After Resampling</a:t>
            </a:r>
            <a:r>
              <a:rPr lang="en" sz="900">
                <a:solidFill>
                  <a:schemeClr val="dk2"/>
                </a:solidFill>
                <a:latin typeface="Times New Roman"/>
                <a:ea typeface="Times New Roman"/>
                <a:cs typeface="Times New Roman"/>
                <a:sym typeface="Times New Roman"/>
              </a:rPr>
              <a:t>(OverSampling undersampling)</a:t>
            </a:r>
            <a:endParaRPr sz="500"/>
          </a:p>
        </p:txBody>
      </p:sp>
      <p:sp>
        <p:nvSpPr>
          <p:cNvPr id="150" name="Google Shape;150;p27"/>
          <p:cNvSpPr txBox="1"/>
          <p:nvPr/>
        </p:nvSpPr>
        <p:spPr>
          <a:xfrm>
            <a:off x="6351150" y="9890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After Resampling</a:t>
            </a:r>
            <a:r>
              <a:rPr lang="en" sz="900">
                <a:solidFill>
                  <a:schemeClr val="dk2"/>
                </a:solidFill>
                <a:latin typeface="Times New Roman"/>
                <a:ea typeface="Times New Roman"/>
                <a:cs typeface="Times New Roman"/>
                <a:sym typeface="Times New Roman"/>
              </a:rPr>
              <a:t>(OverSampling)</a:t>
            </a:r>
            <a:endParaRPr sz="500">
              <a:solidFill>
                <a:schemeClr val="dk1"/>
              </a:solidFill>
            </a:endParaRPr>
          </a:p>
        </p:txBody>
      </p:sp>
      <p:pic>
        <p:nvPicPr>
          <p:cNvPr id="151" name="Google Shape;151;p27"/>
          <p:cNvPicPr preferRelativeResize="0"/>
          <p:nvPr/>
        </p:nvPicPr>
        <p:blipFill>
          <a:blip r:embed="rId4">
            <a:alphaModFix/>
          </a:blip>
          <a:stretch>
            <a:fillRect/>
          </a:stretch>
        </p:blipFill>
        <p:spPr>
          <a:xfrm>
            <a:off x="3346125" y="1558125"/>
            <a:ext cx="2965925" cy="3432975"/>
          </a:xfrm>
          <a:prstGeom prst="rect">
            <a:avLst/>
          </a:prstGeom>
          <a:noFill/>
          <a:ln>
            <a:noFill/>
          </a:ln>
        </p:spPr>
      </p:pic>
      <p:pic>
        <p:nvPicPr>
          <p:cNvPr id="152" name="Google Shape;152;p27"/>
          <p:cNvPicPr preferRelativeResize="0"/>
          <p:nvPr/>
        </p:nvPicPr>
        <p:blipFill>
          <a:blip r:embed="rId5">
            <a:alphaModFix/>
          </a:blip>
          <a:stretch>
            <a:fillRect/>
          </a:stretch>
        </p:blipFill>
        <p:spPr>
          <a:xfrm>
            <a:off x="6464450" y="1541625"/>
            <a:ext cx="2527150" cy="343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p:nvPr/>
        </p:nvSpPr>
        <p:spPr>
          <a:xfrm>
            <a:off x="3242650" y="621975"/>
            <a:ext cx="2760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RANDOM FOREST</a:t>
            </a:r>
            <a:endParaRPr sz="1800">
              <a:solidFill>
                <a:schemeClr val="dk2"/>
              </a:solidFill>
              <a:latin typeface="Times New Roman"/>
              <a:ea typeface="Times New Roman"/>
              <a:cs typeface="Times New Roman"/>
              <a:sym typeface="Times New Roman"/>
            </a:endParaRPr>
          </a:p>
        </p:txBody>
      </p:sp>
      <p:sp>
        <p:nvSpPr>
          <p:cNvPr id="158" name="Google Shape;158;p28"/>
          <p:cNvSpPr txBox="1"/>
          <p:nvPr/>
        </p:nvSpPr>
        <p:spPr>
          <a:xfrm>
            <a:off x="659663" y="1083675"/>
            <a:ext cx="21456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Before Resampling</a:t>
            </a:r>
            <a:endParaRPr>
              <a:solidFill>
                <a:schemeClr val="dk2"/>
              </a:solidFill>
              <a:latin typeface="Times New Roman"/>
              <a:ea typeface="Times New Roman"/>
              <a:cs typeface="Times New Roman"/>
              <a:sym typeface="Times New Roman"/>
            </a:endParaRPr>
          </a:p>
        </p:txBody>
      </p:sp>
      <p:sp>
        <p:nvSpPr>
          <p:cNvPr id="159" name="Google Shape;159;p28"/>
          <p:cNvSpPr txBox="1"/>
          <p:nvPr/>
        </p:nvSpPr>
        <p:spPr>
          <a:xfrm>
            <a:off x="3734700" y="1037950"/>
            <a:ext cx="2470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After Resampling</a:t>
            </a:r>
            <a:r>
              <a:rPr lang="en" sz="900">
                <a:solidFill>
                  <a:schemeClr val="dk2"/>
                </a:solidFill>
                <a:latin typeface="Times New Roman"/>
                <a:ea typeface="Times New Roman"/>
                <a:cs typeface="Times New Roman"/>
                <a:sym typeface="Times New Roman"/>
              </a:rPr>
              <a:t>(OverSampling undersampling)</a:t>
            </a:r>
            <a:endParaRPr sz="500"/>
          </a:p>
        </p:txBody>
      </p:sp>
      <p:sp>
        <p:nvSpPr>
          <p:cNvPr id="160" name="Google Shape;160;p28"/>
          <p:cNvSpPr txBox="1"/>
          <p:nvPr/>
        </p:nvSpPr>
        <p:spPr>
          <a:xfrm>
            <a:off x="6351150" y="9890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After Resampling</a:t>
            </a:r>
            <a:r>
              <a:rPr lang="en" sz="900">
                <a:solidFill>
                  <a:schemeClr val="dk2"/>
                </a:solidFill>
                <a:latin typeface="Times New Roman"/>
                <a:ea typeface="Times New Roman"/>
                <a:cs typeface="Times New Roman"/>
                <a:sym typeface="Times New Roman"/>
              </a:rPr>
              <a:t>(OverSampling)</a:t>
            </a:r>
            <a:endParaRPr sz="500">
              <a:solidFill>
                <a:schemeClr val="dk1"/>
              </a:solidFill>
            </a:endParaRPr>
          </a:p>
        </p:txBody>
      </p:sp>
      <p:pic>
        <p:nvPicPr>
          <p:cNvPr id="161" name="Google Shape;161;p28"/>
          <p:cNvPicPr preferRelativeResize="0"/>
          <p:nvPr/>
        </p:nvPicPr>
        <p:blipFill>
          <a:blip r:embed="rId3">
            <a:alphaModFix/>
          </a:blip>
          <a:stretch>
            <a:fillRect/>
          </a:stretch>
        </p:blipFill>
        <p:spPr>
          <a:xfrm>
            <a:off x="152400" y="1585575"/>
            <a:ext cx="2994622" cy="3405526"/>
          </a:xfrm>
          <a:prstGeom prst="rect">
            <a:avLst/>
          </a:prstGeom>
          <a:noFill/>
          <a:ln>
            <a:noFill/>
          </a:ln>
        </p:spPr>
      </p:pic>
      <p:pic>
        <p:nvPicPr>
          <p:cNvPr id="162" name="Google Shape;162;p28"/>
          <p:cNvPicPr preferRelativeResize="0"/>
          <p:nvPr/>
        </p:nvPicPr>
        <p:blipFill>
          <a:blip r:embed="rId4">
            <a:alphaModFix/>
          </a:blip>
          <a:stretch>
            <a:fillRect/>
          </a:stretch>
        </p:blipFill>
        <p:spPr>
          <a:xfrm>
            <a:off x="3299425" y="1585575"/>
            <a:ext cx="2774400" cy="3405526"/>
          </a:xfrm>
          <a:prstGeom prst="rect">
            <a:avLst/>
          </a:prstGeom>
          <a:noFill/>
          <a:ln>
            <a:noFill/>
          </a:ln>
        </p:spPr>
      </p:pic>
      <p:pic>
        <p:nvPicPr>
          <p:cNvPr id="163" name="Google Shape;163;p28"/>
          <p:cNvPicPr preferRelativeResize="0"/>
          <p:nvPr/>
        </p:nvPicPr>
        <p:blipFill>
          <a:blip r:embed="rId5">
            <a:alphaModFix/>
          </a:blip>
          <a:stretch>
            <a:fillRect/>
          </a:stretch>
        </p:blipFill>
        <p:spPr>
          <a:xfrm>
            <a:off x="6226225" y="1585575"/>
            <a:ext cx="2725399" cy="3405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p:nvPr/>
        </p:nvSpPr>
        <p:spPr>
          <a:xfrm>
            <a:off x="3242650" y="621975"/>
            <a:ext cx="307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GRADIENT BOOSTING</a:t>
            </a:r>
            <a:endParaRPr sz="1800">
              <a:solidFill>
                <a:schemeClr val="dk2"/>
              </a:solidFill>
              <a:latin typeface="Times New Roman"/>
              <a:ea typeface="Times New Roman"/>
              <a:cs typeface="Times New Roman"/>
              <a:sym typeface="Times New Roman"/>
            </a:endParaRPr>
          </a:p>
        </p:txBody>
      </p:sp>
      <p:sp>
        <p:nvSpPr>
          <p:cNvPr id="169" name="Google Shape;169;p29"/>
          <p:cNvSpPr txBox="1"/>
          <p:nvPr/>
        </p:nvSpPr>
        <p:spPr>
          <a:xfrm>
            <a:off x="659663" y="1083675"/>
            <a:ext cx="21456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Before Resampling</a:t>
            </a:r>
            <a:endParaRPr>
              <a:solidFill>
                <a:schemeClr val="dk2"/>
              </a:solidFill>
              <a:latin typeface="Times New Roman"/>
              <a:ea typeface="Times New Roman"/>
              <a:cs typeface="Times New Roman"/>
              <a:sym typeface="Times New Roman"/>
            </a:endParaRPr>
          </a:p>
        </p:txBody>
      </p:sp>
      <p:sp>
        <p:nvSpPr>
          <p:cNvPr id="170" name="Google Shape;170;p29"/>
          <p:cNvSpPr txBox="1"/>
          <p:nvPr/>
        </p:nvSpPr>
        <p:spPr>
          <a:xfrm>
            <a:off x="3734700" y="1037950"/>
            <a:ext cx="2470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After Resampling</a:t>
            </a:r>
            <a:r>
              <a:rPr lang="en" sz="900">
                <a:solidFill>
                  <a:schemeClr val="dk2"/>
                </a:solidFill>
                <a:latin typeface="Times New Roman"/>
                <a:ea typeface="Times New Roman"/>
                <a:cs typeface="Times New Roman"/>
                <a:sym typeface="Times New Roman"/>
              </a:rPr>
              <a:t>(OverSampling undersampling)</a:t>
            </a:r>
            <a:endParaRPr sz="500"/>
          </a:p>
        </p:txBody>
      </p:sp>
      <p:sp>
        <p:nvSpPr>
          <p:cNvPr id="171" name="Google Shape;171;p29"/>
          <p:cNvSpPr txBox="1"/>
          <p:nvPr/>
        </p:nvSpPr>
        <p:spPr>
          <a:xfrm>
            <a:off x="6351150" y="9890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After Resampling</a:t>
            </a:r>
            <a:r>
              <a:rPr lang="en" sz="900">
                <a:solidFill>
                  <a:schemeClr val="dk2"/>
                </a:solidFill>
                <a:latin typeface="Times New Roman"/>
                <a:ea typeface="Times New Roman"/>
                <a:cs typeface="Times New Roman"/>
                <a:sym typeface="Times New Roman"/>
              </a:rPr>
              <a:t>(OverSampling)</a:t>
            </a:r>
            <a:endParaRPr sz="500">
              <a:solidFill>
                <a:schemeClr val="dk1"/>
              </a:solidFill>
            </a:endParaRPr>
          </a:p>
        </p:txBody>
      </p:sp>
      <p:pic>
        <p:nvPicPr>
          <p:cNvPr id="172" name="Google Shape;172;p29"/>
          <p:cNvPicPr preferRelativeResize="0"/>
          <p:nvPr/>
        </p:nvPicPr>
        <p:blipFill>
          <a:blip r:embed="rId3">
            <a:alphaModFix/>
          </a:blip>
          <a:stretch>
            <a:fillRect/>
          </a:stretch>
        </p:blipFill>
        <p:spPr>
          <a:xfrm>
            <a:off x="152400" y="1585575"/>
            <a:ext cx="2889537" cy="3405525"/>
          </a:xfrm>
          <a:prstGeom prst="rect">
            <a:avLst/>
          </a:prstGeom>
          <a:noFill/>
          <a:ln>
            <a:noFill/>
          </a:ln>
        </p:spPr>
      </p:pic>
      <p:pic>
        <p:nvPicPr>
          <p:cNvPr id="173" name="Google Shape;173;p29"/>
          <p:cNvPicPr preferRelativeResize="0"/>
          <p:nvPr/>
        </p:nvPicPr>
        <p:blipFill>
          <a:blip r:embed="rId4">
            <a:alphaModFix/>
          </a:blip>
          <a:stretch>
            <a:fillRect/>
          </a:stretch>
        </p:blipFill>
        <p:spPr>
          <a:xfrm>
            <a:off x="3194325" y="1585575"/>
            <a:ext cx="2820350" cy="3405524"/>
          </a:xfrm>
          <a:prstGeom prst="rect">
            <a:avLst/>
          </a:prstGeom>
          <a:noFill/>
          <a:ln>
            <a:noFill/>
          </a:ln>
        </p:spPr>
      </p:pic>
      <p:pic>
        <p:nvPicPr>
          <p:cNvPr id="174" name="Google Shape;174;p29"/>
          <p:cNvPicPr preferRelativeResize="0"/>
          <p:nvPr/>
        </p:nvPicPr>
        <p:blipFill>
          <a:blip r:embed="rId5">
            <a:alphaModFix/>
          </a:blip>
          <a:stretch>
            <a:fillRect/>
          </a:stretch>
        </p:blipFill>
        <p:spPr>
          <a:xfrm>
            <a:off x="6167075" y="1576750"/>
            <a:ext cx="2791649" cy="3414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p:nvPr/>
        </p:nvSpPr>
        <p:spPr>
          <a:xfrm>
            <a:off x="2921175" y="621975"/>
            <a:ext cx="3766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LIGHT GRADIENT BOOSTING </a:t>
            </a:r>
            <a:endParaRPr sz="1800">
              <a:solidFill>
                <a:schemeClr val="dk2"/>
              </a:solidFill>
              <a:latin typeface="Times New Roman"/>
              <a:ea typeface="Times New Roman"/>
              <a:cs typeface="Times New Roman"/>
              <a:sym typeface="Times New Roman"/>
            </a:endParaRPr>
          </a:p>
        </p:txBody>
      </p:sp>
      <p:sp>
        <p:nvSpPr>
          <p:cNvPr id="180" name="Google Shape;180;p30"/>
          <p:cNvSpPr txBox="1"/>
          <p:nvPr/>
        </p:nvSpPr>
        <p:spPr>
          <a:xfrm>
            <a:off x="659663" y="1083675"/>
            <a:ext cx="21456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Before Resampling</a:t>
            </a:r>
            <a:endParaRPr>
              <a:solidFill>
                <a:schemeClr val="dk2"/>
              </a:solidFill>
              <a:latin typeface="Times New Roman"/>
              <a:ea typeface="Times New Roman"/>
              <a:cs typeface="Times New Roman"/>
              <a:sym typeface="Times New Roman"/>
            </a:endParaRPr>
          </a:p>
        </p:txBody>
      </p:sp>
      <p:sp>
        <p:nvSpPr>
          <p:cNvPr id="181" name="Google Shape;181;p30"/>
          <p:cNvSpPr txBox="1"/>
          <p:nvPr/>
        </p:nvSpPr>
        <p:spPr>
          <a:xfrm>
            <a:off x="3734700" y="1037950"/>
            <a:ext cx="2470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After Resampling</a:t>
            </a:r>
            <a:r>
              <a:rPr lang="en" sz="900">
                <a:solidFill>
                  <a:schemeClr val="dk2"/>
                </a:solidFill>
                <a:latin typeface="Times New Roman"/>
                <a:ea typeface="Times New Roman"/>
                <a:cs typeface="Times New Roman"/>
                <a:sym typeface="Times New Roman"/>
              </a:rPr>
              <a:t>(OverSampling undersampling)</a:t>
            </a:r>
            <a:endParaRPr sz="500"/>
          </a:p>
        </p:txBody>
      </p:sp>
      <p:sp>
        <p:nvSpPr>
          <p:cNvPr id="182" name="Google Shape;182;p30"/>
          <p:cNvSpPr txBox="1"/>
          <p:nvPr/>
        </p:nvSpPr>
        <p:spPr>
          <a:xfrm>
            <a:off x="6351150" y="9890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After Resampling</a:t>
            </a:r>
            <a:r>
              <a:rPr lang="en" sz="900">
                <a:solidFill>
                  <a:schemeClr val="dk2"/>
                </a:solidFill>
                <a:latin typeface="Times New Roman"/>
                <a:ea typeface="Times New Roman"/>
                <a:cs typeface="Times New Roman"/>
                <a:sym typeface="Times New Roman"/>
              </a:rPr>
              <a:t>(OverSampling)</a:t>
            </a:r>
            <a:endParaRPr sz="500">
              <a:solidFill>
                <a:schemeClr val="dk1"/>
              </a:solidFill>
            </a:endParaRPr>
          </a:p>
        </p:txBody>
      </p:sp>
      <p:pic>
        <p:nvPicPr>
          <p:cNvPr id="183" name="Google Shape;183;p30"/>
          <p:cNvPicPr preferRelativeResize="0"/>
          <p:nvPr/>
        </p:nvPicPr>
        <p:blipFill>
          <a:blip r:embed="rId3">
            <a:alphaModFix/>
          </a:blip>
          <a:stretch>
            <a:fillRect/>
          </a:stretch>
        </p:blipFill>
        <p:spPr>
          <a:xfrm>
            <a:off x="376050" y="1495525"/>
            <a:ext cx="2964426" cy="3410375"/>
          </a:xfrm>
          <a:prstGeom prst="rect">
            <a:avLst/>
          </a:prstGeom>
          <a:noFill/>
          <a:ln>
            <a:noFill/>
          </a:ln>
        </p:spPr>
      </p:pic>
      <p:pic>
        <p:nvPicPr>
          <p:cNvPr id="184" name="Google Shape;184;p30"/>
          <p:cNvPicPr preferRelativeResize="0"/>
          <p:nvPr/>
        </p:nvPicPr>
        <p:blipFill>
          <a:blip r:embed="rId4">
            <a:alphaModFix/>
          </a:blip>
          <a:stretch>
            <a:fillRect/>
          </a:stretch>
        </p:blipFill>
        <p:spPr>
          <a:xfrm>
            <a:off x="3663050" y="1495525"/>
            <a:ext cx="2333050" cy="3334226"/>
          </a:xfrm>
          <a:prstGeom prst="rect">
            <a:avLst/>
          </a:prstGeom>
          <a:noFill/>
          <a:ln>
            <a:noFill/>
          </a:ln>
        </p:spPr>
      </p:pic>
      <p:pic>
        <p:nvPicPr>
          <p:cNvPr id="185" name="Google Shape;185;p30"/>
          <p:cNvPicPr preferRelativeResize="0"/>
          <p:nvPr/>
        </p:nvPicPr>
        <p:blipFill>
          <a:blip r:embed="rId5">
            <a:alphaModFix/>
          </a:blip>
          <a:stretch>
            <a:fillRect/>
          </a:stretch>
        </p:blipFill>
        <p:spPr>
          <a:xfrm>
            <a:off x="6148500" y="1495525"/>
            <a:ext cx="2745624" cy="330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p:nvPr/>
        </p:nvSpPr>
        <p:spPr>
          <a:xfrm>
            <a:off x="3787725" y="576250"/>
            <a:ext cx="3766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XG BOOSTING </a:t>
            </a:r>
            <a:endParaRPr sz="1800">
              <a:solidFill>
                <a:schemeClr val="dk2"/>
              </a:solidFill>
              <a:latin typeface="Times New Roman"/>
              <a:ea typeface="Times New Roman"/>
              <a:cs typeface="Times New Roman"/>
              <a:sym typeface="Times New Roman"/>
            </a:endParaRPr>
          </a:p>
        </p:txBody>
      </p:sp>
      <p:sp>
        <p:nvSpPr>
          <p:cNvPr id="191" name="Google Shape;191;p31"/>
          <p:cNvSpPr txBox="1"/>
          <p:nvPr/>
        </p:nvSpPr>
        <p:spPr>
          <a:xfrm>
            <a:off x="659663" y="1083675"/>
            <a:ext cx="21456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Before Resampling</a:t>
            </a:r>
            <a:endParaRPr>
              <a:solidFill>
                <a:schemeClr val="dk2"/>
              </a:solidFill>
              <a:latin typeface="Times New Roman"/>
              <a:ea typeface="Times New Roman"/>
              <a:cs typeface="Times New Roman"/>
              <a:sym typeface="Times New Roman"/>
            </a:endParaRPr>
          </a:p>
        </p:txBody>
      </p:sp>
      <p:sp>
        <p:nvSpPr>
          <p:cNvPr id="192" name="Google Shape;192;p31"/>
          <p:cNvSpPr txBox="1"/>
          <p:nvPr/>
        </p:nvSpPr>
        <p:spPr>
          <a:xfrm>
            <a:off x="3734700" y="1037950"/>
            <a:ext cx="2470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After Resampling</a:t>
            </a:r>
            <a:r>
              <a:rPr lang="en" sz="900">
                <a:solidFill>
                  <a:schemeClr val="dk2"/>
                </a:solidFill>
                <a:latin typeface="Times New Roman"/>
                <a:ea typeface="Times New Roman"/>
                <a:cs typeface="Times New Roman"/>
                <a:sym typeface="Times New Roman"/>
              </a:rPr>
              <a:t>(OverSampling undersampling)</a:t>
            </a:r>
            <a:endParaRPr sz="500"/>
          </a:p>
        </p:txBody>
      </p:sp>
      <p:sp>
        <p:nvSpPr>
          <p:cNvPr id="193" name="Google Shape;193;p31"/>
          <p:cNvSpPr txBox="1"/>
          <p:nvPr/>
        </p:nvSpPr>
        <p:spPr>
          <a:xfrm>
            <a:off x="6351150" y="9890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After Resampling</a:t>
            </a:r>
            <a:r>
              <a:rPr lang="en" sz="900">
                <a:solidFill>
                  <a:schemeClr val="dk2"/>
                </a:solidFill>
                <a:latin typeface="Times New Roman"/>
                <a:ea typeface="Times New Roman"/>
                <a:cs typeface="Times New Roman"/>
                <a:sym typeface="Times New Roman"/>
              </a:rPr>
              <a:t>(OverSampling)</a:t>
            </a:r>
            <a:endParaRPr sz="500">
              <a:solidFill>
                <a:schemeClr val="dk1"/>
              </a:solidFill>
            </a:endParaRPr>
          </a:p>
        </p:txBody>
      </p:sp>
      <p:pic>
        <p:nvPicPr>
          <p:cNvPr id="194" name="Google Shape;194;p31"/>
          <p:cNvPicPr preferRelativeResize="0"/>
          <p:nvPr/>
        </p:nvPicPr>
        <p:blipFill>
          <a:blip r:embed="rId3">
            <a:alphaModFix/>
          </a:blip>
          <a:stretch>
            <a:fillRect/>
          </a:stretch>
        </p:blipFill>
        <p:spPr>
          <a:xfrm>
            <a:off x="3221300" y="1501725"/>
            <a:ext cx="2887351" cy="3489376"/>
          </a:xfrm>
          <a:prstGeom prst="rect">
            <a:avLst/>
          </a:prstGeom>
          <a:noFill/>
          <a:ln>
            <a:noFill/>
          </a:ln>
        </p:spPr>
      </p:pic>
      <p:pic>
        <p:nvPicPr>
          <p:cNvPr id="195" name="Google Shape;195;p31"/>
          <p:cNvPicPr preferRelativeResize="0"/>
          <p:nvPr/>
        </p:nvPicPr>
        <p:blipFill>
          <a:blip r:embed="rId4">
            <a:alphaModFix/>
          </a:blip>
          <a:stretch>
            <a:fillRect/>
          </a:stretch>
        </p:blipFill>
        <p:spPr>
          <a:xfrm>
            <a:off x="6148500" y="1501725"/>
            <a:ext cx="2762476" cy="3489374"/>
          </a:xfrm>
          <a:prstGeom prst="rect">
            <a:avLst/>
          </a:prstGeom>
          <a:noFill/>
          <a:ln>
            <a:noFill/>
          </a:ln>
        </p:spPr>
      </p:pic>
      <p:pic>
        <p:nvPicPr>
          <p:cNvPr id="196" name="Google Shape;196;p31"/>
          <p:cNvPicPr preferRelativeResize="0"/>
          <p:nvPr/>
        </p:nvPicPr>
        <p:blipFill>
          <a:blip r:embed="rId5">
            <a:alphaModFix/>
          </a:blip>
          <a:stretch>
            <a:fillRect/>
          </a:stretch>
        </p:blipFill>
        <p:spPr>
          <a:xfrm>
            <a:off x="152400" y="1501725"/>
            <a:ext cx="2887351" cy="3489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EXPERTISE</a:t>
            </a:r>
            <a:endParaRPr/>
          </a:p>
        </p:txBody>
      </p:sp>
      <p:sp>
        <p:nvSpPr>
          <p:cNvPr id="202" name="Google Shape;202;p32"/>
          <p:cNvSpPr txBox="1">
            <a:spLocks noGrp="1"/>
          </p:cNvSpPr>
          <p:nvPr>
            <p:ph type="body" idx="1"/>
          </p:nvPr>
        </p:nvSpPr>
        <p:spPr>
          <a:xfrm>
            <a:off x="169275" y="11591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After comparing the performance of Case 1 (Oversampling and Undersampling) and Case 2 (Oversampling Only) after resampling, it appears that Case 2 is generally better. </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Case 2 tends to achieve better F1-scores, which suggests that it is a more effective approach for addressing the class imbalance issue in this particular dataset. </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Comparing the F1-Scores, we can see that the XGBoost algorithm performed the best among the tested algorithms.</a:t>
            </a:r>
            <a:endParaRPr sz="1400">
              <a:latin typeface="Times New Roman"/>
              <a:ea typeface="Times New Roman"/>
              <a:cs typeface="Times New Roman"/>
              <a:sym typeface="Times New Roman"/>
            </a:endParaRPr>
          </a:p>
          <a:p>
            <a:pPr marL="0" lvl="0" indent="0" algn="l" rtl="0">
              <a:spcBef>
                <a:spcPts val="1600"/>
              </a:spcBef>
              <a:spcAft>
                <a:spcPts val="1600"/>
              </a:spcAft>
              <a:buNone/>
            </a:pPr>
            <a:endParaRPr sz="14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p:nvPr/>
        </p:nvSpPr>
        <p:spPr>
          <a:xfrm>
            <a:off x="548575" y="1444800"/>
            <a:ext cx="8297100" cy="3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Target: Revisit_G_Visitors </a:t>
            </a:r>
            <a:endParaRPr sz="1500">
              <a:solidFill>
                <a:srgbClr val="1F1F1F"/>
              </a:solidFill>
              <a:highlight>
                <a:srgbClr val="FFFFFF"/>
              </a:highlight>
            </a:endParaRPr>
          </a:p>
          <a:p>
            <a:pPr marL="914400" lvl="0" indent="-323850" algn="l" rtl="0">
              <a:lnSpc>
                <a:spcPct val="115000"/>
              </a:lnSpc>
              <a:spcBef>
                <a:spcPts val="300"/>
              </a:spcBef>
              <a:spcAft>
                <a:spcPts val="0"/>
              </a:spcAft>
              <a:buClr>
                <a:srgbClr val="1F1F1F"/>
              </a:buClr>
              <a:buSzPts val="1500"/>
              <a:buChar char="●"/>
            </a:pPr>
            <a:r>
              <a:rPr lang="en" sz="1500">
                <a:solidFill>
                  <a:srgbClr val="1F1F1F"/>
                </a:solidFill>
                <a:highlight>
                  <a:srgbClr val="FFFFFF"/>
                </a:highlight>
              </a:rPr>
              <a:t>0: If the value of Revisit-G is 0, it means that the participant did not revisit the grid-based AOI after their initial visit. [Count - </a:t>
            </a:r>
            <a:r>
              <a:rPr lang="en">
                <a:solidFill>
                  <a:srgbClr val="1F1F1F"/>
                </a:solidFill>
                <a:highlight>
                  <a:srgbClr val="FFFFFF"/>
                </a:highlight>
              </a:rPr>
              <a:t>3848 </a:t>
            </a:r>
            <a:r>
              <a:rPr lang="en" sz="1500">
                <a:solidFill>
                  <a:srgbClr val="1F1F1F"/>
                </a:solidFill>
                <a:highlight>
                  <a:srgbClr val="FFFFFF"/>
                </a:highlight>
              </a:rPr>
              <a:t>]</a:t>
            </a:r>
            <a:endParaRPr sz="1500">
              <a:solidFill>
                <a:srgbClr val="1F1F1F"/>
              </a:solidFill>
              <a:highlight>
                <a:srgbClr val="FFFFFF"/>
              </a:highlight>
            </a:endParaRPr>
          </a:p>
          <a:p>
            <a:pPr marL="914400" lvl="0" indent="-323850" algn="l" rtl="0">
              <a:lnSpc>
                <a:spcPct val="115000"/>
              </a:lnSpc>
              <a:spcBef>
                <a:spcPts val="0"/>
              </a:spcBef>
              <a:spcAft>
                <a:spcPts val="0"/>
              </a:spcAft>
              <a:buClr>
                <a:srgbClr val="1F1F1F"/>
              </a:buClr>
              <a:buSzPts val="1500"/>
              <a:buChar char="●"/>
            </a:pPr>
            <a:r>
              <a:rPr lang="en" sz="1500">
                <a:solidFill>
                  <a:srgbClr val="1F1F1F"/>
                </a:solidFill>
                <a:highlight>
                  <a:srgbClr val="FFFFFF"/>
                </a:highlight>
              </a:rPr>
              <a:t>1: If the value of Revisit-G is 1, it means that the participant revisited the grid-based AOI at least once after their initial visit. [Count - </a:t>
            </a:r>
            <a:r>
              <a:rPr lang="en" sz="1350">
                <a:solidFill>
                  <a:schemeClr val="dk1"/>
                </a:solidFill>
                <a:highlight>
                  <a:srgbClr val="FFFFFF"/>
                </a:highlight>
              </a:rPr>
              <a:t>11524</a:t>
            </a:r>
            <a:r>
              <a:rPr lang="en" sz="1500">
                <a:solidFill>
                  <a:srgbClr val="1F1F1F"/>
                </a:solidFill>
                <a:highlight>
                  <a:srgbClr val="FFFFFF"/>
                </a:highlight>
              </a:rPr>
              <a:t>]</a:t>
            </a:r>
            <a:endParaRPr sz="1500">
              <a:solidFill>
                <a:srgbClr val="1F1F1F"/>
              </a:solidFill>
              <a:highlight>
                <a:srgbClr val="FFFFFF"/>
              </a:highlight>
            </a:endParaRPr>
          </a:p>
          <a:p>
            <a:pPr marL="914400" lvl="0" indent="-323850" algn="l" rtl="0">
              <a:lnSpc>
                <a:spcPct val="115000"/>
              </a:lnSpc>
              <a:spcBef>
                <a:spcPts val="0"/>
              </a:spcBef>
              <a:spcAft>
                <a:spcPts val="0"/>
              </a:spcAft>
              <a:buClr>
                <a:srgbClr val="1F1F1F"/>
              </a:buClr>
              <a:buSzPts val="1500"/>
              <a:buChar char="●"/>
            </a:pPr>
            <a:r>
              <a:rPr lang="en" sz="1500">
                <a:solidFill>
                  <a:srgbClr val="1F1F1F"/>
                </a:solidFill>
                <a:highlight>
                  <a:schemeClr val="accent6"/>
                </a:highlight>
              </a:rPr>
              <a:t>This is an unbalanced binary classification problem</a:t>
            </a:r>
            <a:endParaRPr sz="1500">
              <a:solidFill>
                <a:srgbClr val="1F1F1F"/>
              </a:solidFill>
              <a:highlight>
                <a:schemeClr val="accent6"/>
              </a:highlight>
            </a:endParaRPr>
          </a:p>
          <a:p>
            <a:pPr marL="0" lvl="0" indent="0" algn="l" rtl="0">
              <a:spcBef>
                <a:spcPts val="1100"/>
              </a:spcBef>
              <a:spcAft>
                <a:spcPts val="0"/>
              </a:spcAft>
              <a:buNone/>
            </a:pPr>
            <a:r>
              <a:rPr lang="en" sz="1500">
                <a:solidFill>
                  <a:schemeClr val="dk2"/>
                </a:solidFill>
              </a:rPr>
              <a:t>Features : Group, Time_spent_F ,Time_spent_G, Fixations_Count</a:t>
            </a:r>
            <a:endParaRPr sz="1500">
              <a:solidFill>
                <a:schemeClr val="dk2"/>
              </a:solidFill>
            </a:endParaRPr>
          </a:p>
          <a:p>
            <a:pPr marL="0" lvl="0" indent="0" algn="l" rtl="0">
              <a:spcBef>
                <a:spcPts val="0"/>
              </a:spcBef>
              <a:spcAft>
                <a:spcPts val="0"/>
              </a:spcAft>
              <a:buNone/>
            </a:pP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Performed a chi-square test between the Group and Revisit_G_Visitors </a:t>
            </a:r>
            <a:endParaRPr sz="1500">
              <a:solidFill>
                <a:schemeClr val="dk2"/>
              </a:solidFill>
            </a:endParaRPr>
          </a:p>
          <a:p>
            <a:pPr marL="914400" lvl="1" indent="-323850" algn="l" rtl="0">
              <a:spcBef>
                <a:spcPts val="0"/>
              </a:spcBef>
              <a:spcAft>
                <a:spcPts val="0"/>
              </a:spcAft>
              <a:buClr>
                <a:schemeClr val="dk2"/>
              </a:buClr>
              <a:buSzPts val="1500"/>
              <a:buChar char="○"/>
            </a:pPr>
            <a:r>
              <a:rPr lang="en" sz="1500">
                <a:solidFill>
                  <a:schemeClr val="dk1"/>
                </a:solidFill>
                <a:highlight>
                  <a:srgbClr val="FFFFFF"/>
                </a:highlight>
              </a:rPr>
              <a:t>Chi-square value: 217.97</a:t>
            </a:r>
            <a:endParaRPr sz="1500">
              <a:solidFill>
                <a:schemeClr val="dk1"/>
              </a:solidFill>
              <a:highlight>
                <a:srgbClr val="FFFFFF"/>
              </a:highlight>
            </a:endParaRPr>
          </a:p>
          <a:p>
            <a:pPr marL="914400" lvl="1" indent="-323850" algn="l" rtl="0">
              <a:lnSpc>
                <a:spcPct val="115000"/>
              </a:lnSpc>
              <a:spcBef>
                <a:spcPts val="0"/>
              </a:spcBef>
              <a:spcAft>
                <a:spcPts val="0"/>
              </a:spcAft>
              <a:buClr>
                <a:schemeClr val="dk2"/>
              </a:buClr>
              <a:buSzPts val="1500"/>
              <a:buChar char="○"/>
            </a:pPr>
            <a:r>
              <a:rPr lang="en" sz="1500">
                <a:solidFill>
                  <a:schemeClr val="dk1"/>
                </a:solidFill>
                <a:highlight>
                  <a:srgbClr val="FFFFFF"/>
                </a:highlight>
              </a:rPr>
              <a:t>P-value: 2.5126385295723863e-4</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Variable Selection : Used Random forest Feature importance and selected the continuous features.</a:t>
            </a:r>
            <a:endParaRPr sz="1500">
              <a:solidFill>
                <a:schemeClr val="dk2"/>
              </a:solidFill>
            </a:endParaRPr>
          </a:p>
          <a:p>
            <a:pPr marL="457200" lvl="0" indent="0" algn="l" rtl="0">
              <a:spcBef>
                <a:spcPts val="0"/>
              </a:spcBef>
              <a:spcAft>
                <a:spcPts val="0"/>
              </a:spcAft>
              <a:buNone/>
            </a:pPr>
            <a:endParaRPr sz="1700">
              <a:solidFill>
                <a:schemeClr val="dk2"/>
              </a:solidFill>
            </a:endParaRPr>
          </a:p>
          <a:p>
            <a:pPr marL="0" lvl="0" indent="0" algn="l" rtl="0">
              <a:lnSpc>
                <a:spcPct val="115000"/>
              </a:lnSpc>
              <a:spcBef>
                <a:spcPts val="0"/>
              </a:spcBef>
              <a:spcAft>
                <a:spcPts val="0"/>
              </a:spcAft>
              <a:buNone/>
            </a:pPr>
            <a:endParaRPr sz="1050">
              <a:solidFill>
                <a:schemeClr val="dk1"/>
              </a:solidFill>
              <a:highlight>
                <a:srgbClr val="FFFFFF"/>
              </a:highlight>
            </a:endParaRPr>
          </a:p>
          <a:p>
            <a:pPr marL="0" lvl="0" indent="0" algn="l" rtl="0">
              <a:lnSpc>
                <a:spcPct val="115000"/>
              </a:lnSpc>
              <a:spcBef>
                <a:spcPts val="0"/>
              </a:spcBef>
              <a:spcAft>
                <a:spcPts val="0"/>
              </a:spcAft>
              <a:buNone/>
            </a:pPr>
            <a:endParaRPr sz="1050">
              <a:solidFill>
                <a:schemeClr val="dk1"/>
              </a:solidFill>
              <a:highlight>
                <a:srgbClr val="FFFFFF"/>
              </a:highlight>
            </a:endParaRPr>
          </a:p>
        </p:txBody>
      </p:sp>
      <p:sp>
        <p:nvSpPr>
          <p:cNvPr id="208" name="Google Shape;208;p33"/>
          <p:cNvSpPr txBox="1"/>
          <p:nvPr/>
        </p:nvSpPr>
        <p:spPr>
          <a:xfrm>
            <a:off x="0" y="631300"/>
            <a:ext cx="9144000" cy="8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rPr>
              <a:t>Objective 2: </a:t>
            </a:r>
            <a:endParaRPr sz="1800" b="1">
              <a:solidFill>
                <a:schemeClr val="dk2"/>
              </a:solidFill>
            </a:endParaRPr>
          </a:p>
          <a:p>
            <a:pPr marL="0" lvl="0" indent="0" algn="l" rtl="0">
              <a:spcBef>
                <a:spcPts val="0"/>
              </a:spcBef>
              <a:spcAft>
                <a:spcPts val="0"/>
              </a:spcAft>
              <a:buClr>
                <a:schemeClr val="dk1"/>
              </a:buClr>
              <a:buSzPts val="1100"/>
              <a:buFont typeface="Arial"/>
              <a:buNone/>
            </a:pPr>
            <a:r>
              <a:rPr lang="en" sz="1800" b="1">
                <a:solidFill>
                  <a:schemeClr val="dk2"/>
                </a:solidFill>
              </a:rPr>
              <a:t>What individual characteristics predict whether a participant will revisit a AOI?</a:t>
            </a:r>
            <a:endParaRPr sz="1800" b="1">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ctrTitle"/>
          </p:nvPr>
        </p:nvSpPr>
        <p:spPr>
          <a:xfrm>
            <a:off x="311700" y="571500"/>
            <a:ext cx="8520600" cy="54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a:t> </a:t>
            </a:r>
            <a:r>
              <a:rPr lang="en" sz="2900">
                <a:latin typeface="Times New Roman"/>
                <a:ea typeface="Times New Roman"/>
                <a:cs typeface="Times New Roman"/>
                <a:sym typeface="Times New Roman"/>
              </a:rPr>
              <a:t>Understanding Data</a:t>
            </a:r>
            <a:endParaRPr sz="2900">
              <a:latin typeface="Times New Roman"/>
              <a:ea typeface="Times New Roman"/>
              <a:cs typeface="Times New Roman"/>
              <a:sym typeface="Times New Roman"/>
            </a:endParaRPr>
          </a:p>
        </p:txBody>
      </p:sp>
      <p:sp>
        <p:nvSpPr>
          <p:cNvPr id="77" name="Google Shape;77;p16"/>
          <p:cNvSpPr txBox="1"/>
          <p:nvPr/>
        </p:nvSpPr>
        <p:spPr>
          <a:xfrm>
            <a:off x="1031825" y="1312875"/>
            <a:ext cx="7142100" cy="31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78" name="Google Shape;78;p16"/>
          <p:cNvSpPr txBox="1"/>
          <p:nvPr/>
        </p:nvSpPr>
        <p:spPr>
          <a:xfrm>
            <a:off x="872275" y="1359950"/>
            <a:ext cx="7045800" cy="32919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212529"/>
              </a:buClr>
              <a:buSzPts val="1400"/>
              <a:buFont typeface="Times New Roman"/>
              <a:buChar char="●"/>
            </a:pPr>
            <a:r>
              <a:rPr lang="en">
                <a:solidFill>
                  <a:srgbClr val="212529"/>
                </a:solidFill>
                <a:highlight>
                  <a:schemeClr val="lt1"/>
                </a:highlight>
                <a:latin typeface="Times New Roman"/>
                <a:ea typeface="Times New Roman"/>
                <a:cs typeface="Times New Roman"/>
                <a:sym typeface="Times New Roman"/>
              </a:rPr>
              <a:t>This dataset contains eye tracking data collected from medical practitioners and students with varying levels of expertise in order to better understand their electrocardiogram interpretation behavior. </a:t>
            </a:r>
            <a:endParaRPr>
              <a:solidFill>
                <a:srgbClr val="212529"/>
              </a:solidFill>
              <a:highlight>
                <a:schemeClr val="lt1"/>
              </a:highlight>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212529"/>
              </a:buClr>
              <a:buSzPts val="1400"/>
              <a:buFont typeface="Times New Roman"/>
              <a:buChar char="●"/>
            </a:pPr>
            <a:r>
              <a:rPr lang="en">
                <a:solidFill>
                  <a:srgbClr val="212529"/>
                </a:solidFill>
                <a:highlight>
                  <a:schemeClr val="lt1"/>
                </a:highlight>
                <a:latin typeface="Times New Roman"/>
                <a:ea typeface="Times New Roman"/>
                <a:cs typeface="Times New Roman"/>
                <a:sym typeface="Times New Roman"/>
              </a:rPr>
              <a:t>Data was collected using a Tobii Pro X2-60 eye tracker and iMotions version 8.1 software to track eye movements at a frequency of 60 Hz </a:t>
            </a:r>
            <a:r>
              <a:rPr lang="en">
                <a:solidFill>
                  <a:srgbClr val="212529"/>
                </a:solidFill>
                <a:highlight>
                  <a:srgbClr val="FFFFFF"/>
                </a:highlight>
                <a:latin typeface="Times New Roman"/>
                <a:ea typeface="Times New Roman"/>
                <a:cs typeface="Times New Roman"/>
                <a:sym typeface="Times New Roman"/>
              </a:rPr>
              <a:t>(±1 Hz)</a:t>
            </a:r>
            <a:r>
              <a:rPr lang="en">
                <a:solidFill>
                  <a:srgbClr val="212529"/>
                </a:solidFill>
                <a:highlight>
                  <a:schemeClr val="lt1"/>
                </a:highlight>
                <a:latin typeface="Times New Roman"/>
                <a:ea typeface="Times New Roman"/>
                <a:cs typeface="Times New Roman"/>
                <a:sym typeface="Times New Roman"/>
              </a:rPr>
              <a:t>. A collection of 630 distinct ECG interpretations was generated.</a:t>
            </a:r>
            <a:endParaRPr>
              <a:solidFill>
                <a:srgbClr val="212529"/>
              </a:solidFill>
              <a:highlight>
                <a:schemeClr val="lt1"/>
              </a:highlight>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212529"/>
              </a:buClr>
              <a:buSzPts val="1400"/>
              <a:buFont typeface="Times New Roman"/>
              <a:buChar char="●"/>
            </a:pPr>
            <a:r>
              <a:rPr lang="en">
                <a:solidFill>
                  <a:srgbClr val="212529"/>
                </a:solidFill>
                <a:highlight>
                  <a:schemeClr val="lt1"/>
                </a:highlight>
                <a:latin typeface="Times New Roman"/>
                <a:ea typeface="Times New Roman"/>
                <a:cs typeface="Times New Roman"/>
                <a:sym typeface="Times New Roman"/>
              </a:rPr>
              <a:t>The data consists of quantitative eye tracking measurements for different eye gaze features for 63 participants. These participants belong to six expertise categories, namely: medical students, nurses, technicians, residents, fellows and  consultants with 15372 observations and 29 columns. </a:t>
            </a:r>
            <a:endParaRPr>
              <a:solidFill>
                <a:srgbClr val="212529"/>
              </a:solidFill>
              <a:highlight>
                <a:schemeClr val="lt1"/>
              </a:highlight>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a:solidFill>
                <a:srgbClr val="212529"/>
              </a:solidFill>
              <a:highlight>
                <a:schemeClr val="lt1"/>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p:nvPr/>
        </p:nvSpPr>
        <p:spPr>
          <a:xfrm>
            <a:off x="548575" y="1312875"/>
            <a:ext cx="8297100" cy="3830700"/>
          </a:xfrm>
          <a:prstGeom prst="rect">
            <a:avLst/>
          </a:prstGeom>
          <a:noFill/>
          <a:ln>
            <a:noFill/>
          </a:ln>
        </p:spPr>
        <p:txBody>
          <a:bodyPr spcFirstLastPara="1" wrap="square" lIns="91425" tIns="91425" rIns="91425" bIns="91425" anchor="t" anchorCtr="0">
            <a:noAutofit/>
          </a:bodyPr>
          <a:lstStyle/>
          <a:p>
            <a:pPr marL="914400" lvl="0" indent="-323850" algn="l" rtl="0">
              <a:lnSpc>
                <a:spcPct val="115000"/>
              </a:lnSpc>
              <a:spcBef>
                <a:spcPts val="300"/>
              </a:spcBef>
              <a:spcAft>
                <a:spcPts val="0"/>
              </a:spcAft>
              <a:buClr>
                <a:srgbClr val="1F1F1F"/>
              </a:buClr>
              <a:buSzPts val="1500"/>
              <a:buChar char="●"/>
            </a:pPr>
            <a:r>
              <a:rPr lang="en" sz="1500">
                <a:solidFill>
                  <a:schemeClr val="dk2"/>
                </a:solidFill>
              </a:rPr>
              <a:t>Logistic regression and Support Vector Machine ( Kernel = Rbf )</a:t>
            </a:r>
            <a:endParaRPr sz="1500">
              <a:solidFill>
                <a:schemeClr val="dk2"/>
              </a:solidFill>
            </a:endParaRPr>
          </a:p>
          <a:p>
            <a:pPr marL="914400" lvl="0" indent="-342900" algn="l" rtl="0">
              <a:lnSpc>
                <a:spcPct val="115000"/>
              </a:lnSpc>
              <a:spcBef>
                <a:spcPts val="0"/>
              </a:spcBef>
              <a:spcAft>
                <a:spcPts val="0"/>
              </a:spcAft>
              <a:buClr>
                <a:schemeClr val="dk2"/>
              </a:buClr>
              <a:buSzPts val="1800"/>
              <a:buChar char="●"/>
            </a:pPr>
            <a:r>
              <a:rPr lang="en" sz="1500">
                <a:solidFill>
                  <a:srgbClr val="1F1F1F"/>
                </a:solidFill>
                <a:highlight>
                  <a:srgbClr val="FFFFFF"/>
                </a:highlight>
              </a:rPr>
              <a:t>To handle false positives and false negatives is equally important for this specific problem.</a:t>
            </a:r>
            <a:endParaRPr sz="1500">
              <a:solidFill>
                <a:srgbClr val="1F1F1F"/>
              </a:solidFill>
              <a:highlight>
                <a:srgbClr val="FFFFFF"/>
              </a:highlight>
            </a:endParaRPr>
          </a:p>
          <a:p>
            <a:pPr marL="914400" lvl="0" indent="-323850" algn="l" rtl="0">
              <a:lnSpc>
                <a:spcPct val="115000"/>
              </a:lnSpc>
              <a:spcBef>
                <a:spcPts val="0"/>
              </a:spcBef>
              <a:spcAft>
                <a:spcPts val="0"/>
              </a:spcAft>
              <a:buClr>
                <a:srgbClr val="1F1F1F"/>
              </a:buClr>
              <a:buSzPts val="1500"/>
              <a:buChar char="●"/>
            </a:pPr>
            <a:r>
              <a:rPr lang="en" sz="1500">
                <a:solidFill>
                  <a:srgbClr val="1F1F1F"/>
                </a:solidFill>
                <a:highlight>
                  <a:srgbClr val="FFFFFF"/>
                </a:highlight>
              </a:rPr>
              <a:t>So, considering F1 score as a deciding factor for model performance.</a:t>
            </a:r>
            <a:endParaRPr sz="1500">
              <a:solidFill>
                <a:srgbClr val="1F1F1F"/>
              </a:solidFill>
              <a:highlight>
                <a:srgbClr val="FFFFFF"/>
              </a:highlight>
            </a:endParaRPr>
          </a:p>
          <a:p>
            <a:pPr marL="0" lvl="0" indent="0" algn="l" rtl="0">
              <a:spcBef>
                <a:spcPts val="1100"/>
              </a:spcBef>
              <a:spcAft>
                <a:spcPts val="0"/>
              </a:spcAft>
              <a:buNone/>
            </a:pPr>
            <a:endParaRPr sz="1500">
              <a:solidFill>
                <a:schemeClr val="dk2"/>
              </a:solidFill>
            </a:endParaRPr>
          </a:p>
          <a:p>
            <a:pPr marL="0" lvl="0" indent="0" algn="l" rtl="0">
              <a:spcBef>
                <a:spcPts val="0"/>
              </a:spcBef>
              <a:spcAft>
                <a:spcPts val="0"/>
              </a:spcAft>
              <a:buNone/>
            </a:pPr>
            <a:endParaRPr sz="1500">
              <a:solidFill>
                <a:schemeClr val="dk2"/>
              </a:solidFill>
            </a:endParaRPr>
          </a:p>
          <a:p>
            <a:pPr marL="0" lvl="0" indent="0" algn="l" rtl="0">
              <a:spcBef>
                <a:spcPts val="0"/>
              </a:spcBef>
              <a:spcAft>
                <a:spcPts val="0"/>
              </a:spcAft>
              <a:buNone/>
            </a:pPr>
            <a:endParaRPr sz="1500">
              <a:solidFill>
                <a:schemeClr val="dk2"/>
              </a:solidFill>
            </a:endParaRPr>
          </a:p>
          <a:p>
            <a:pPr marL="457200" lvl="0" indent="0" algn="l" rtl="0">
              <a:spcBef>
                <a:spcPts val="0"/>
              </a:spcBef>
              <a:spcAft>
                <a:spcPts val="0"/>
              </a:spcAft>
              <a:buNone/>
            </a:pPr>
            <a:endParaRPr sz="1700">
              <a:solidFill>
                <a:schemeClr val="dk2"/>
              </a:solidFill>
            </a:endParaRPr>
          </a:p>
          <a:p>
            <a:pPr marL="0" lvl="0" indent="0" algn="l" rtl="0">
              <a:lnSpc>
                <a:spcPct val="115000"/>
              </a:lnSpc>
              <a:spcBef>
                <a:spcPts val="0"/>
              </a:spcBef>
              <a:spcAft>
                <a:spcPts val="0"/>
              </a:spcAft>
              <a:buNone/>
            </a:pPr>
            <a:endParaRPr sz="1050">
              <a:solidFill>
                <a:schemeClr val="dk1"/>
              </a:solidFill>
              <a:highlight>
                <a:srgbClr val="FFFFFF"/>
              </a:highlight>
            </a:endParaRPr>
          </a:p>
          <a:p>
            <a:pPr marL="0" lvl="0" indent="0" algn="l" rtl="0">
              <a:lnSpc>
                <a:spcPct val="115000"/>
              </a:lnSpc>
              <a:spcBef>
                <a:spcPts val="0"/>
              </a:spcBef>
              <a:spcAft>
                <a:spcPts val="0"/>
              </a:spcAft>
              <a:buNone/>
            </a:pPr>
            <a:endParaRPr sz="1050">
              <a:solidFill>
                <a:schemeClr val="dk1"/>
              </a:solidFill>
              <a:highlight>
                <a:srgbClr val="FFFFFF"/>
              </a:highlight>
            </a:endParaRPr>
          </a:p>
        </p:txBody>
      </p:sp>
      <p:sp>
        <p:nvSpPr>
          <p:cNvPr id="214" name="Google Shape;214;p34"/>
          <p:cNvSpPr txBox="1"/>
          <p:nvPr/>
        </p:nvSpPr>
        <p:spPr>
          <a:xfrm>
            <a:off x="0" y="850875"/>
            <a:ext cx="91440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Machine Learning models:</a:t>
            </a:r>
            <a:endParaRPr sz="1800">
              <a:solidFill>
                <a:schemeClr val="dk2"/>
              </a:solidFill>
            </a:endParaRPr>
          </a:p>
        </p:txBody>
      </p:sp>
      <p:pic>
        <p:nvPicPr>
          <p:cNvPr id="215" name="Google Shape;215;p34"/>
          <p:cNvPicPr preferRelativeResize="0"/>
          <p:nvPr/>
        </p:nvPicPr>
        <p:blipFill>
          <a:blip r:embed="rId3">
            <a:alphaModFix/>
          </a:blip>
          <a:stretch>
            <a:fillRect/>
          </a:stretch>
        </p:blipFill>
        <p:spPr>
          <a:xfrm>
            <a:off x="1056425" y="2502300"/>
            <a:ext cx="3311425" cy="2321749"/>
          </a:xfrm>
          <a:prstGeom prst="rect">
            <a:avLst/>
          </a:prstGeom>
          <a:noFill/>
          <a:ln>
            <a:noFill/>
          </a:ln>
        </p:spPr>
      </p:pic>
      <p:pic>
        <p:nvPicPr>
          <p:cNvPr id="216" name="Google Shape;216;p34"/>
          <p:cNvPicPr preferRelativeResize="0"/>
          <p:nvPr/>
        </p:nvPicPr>
        <p:blipFill>
          <a:blip r:embed="rId4">
            <a:alphaModFix/>
          </a:blip>
          <a:stretch>
            <a:fillRect/>
          </a:stretch>
        </p:blipFill>
        <p:spPr>
          <a:xfrm>
            <a:off x="4744450" y="2613750"/>
            <a:ext cx="3424301" cy="2395101"/>
          </a:xfrm>
          <a:prstGeom prst="rect">
            <a:avLst/>
          </a:prstGeom>
          <a:noFill/>
          <a:ln>
            <a:noFill/>
          </a:ln>
        </p:spPr>
      </p:pic>
      <p:sp>
        <p:nvSpPr>
          <p:cNvPr id="217" name="Google Shape;217;p34"/>
          <p:cNvSpPr txBox="1"/>
          <p:nvPr/>
        </p:nvSpPr>
        <p:spPr>
          <a:xfrm>
            <a:off x="3411888" y="4794000"/>
            <a:ext cx="21456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Support Vector Machine</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5"/>
          <p:cNvPicPr preferRelativeResize="0"/>
          <p:nvPr/>
        </p:nvPicPr>
        <p:blipFill>
          <a:blip r:embed="rId3">
            <a:alphaModFix/>
          </a:blip>
          <a:stretch>
            <a:fillRect/>
          </a:stretch>
        </p:blipFill>
        <p:spPr>
          <a:xfrm>
            <a:off x="479650" y="1506537"/>
            <a:ext cx="3962550" cy="3389449"/>
          </a:xfrm>
          <a:prstGeom prst="rect">
            <a:avLst/>
          </a:prstGeom>
          <a:noFill/>
          <a:ln>
            <a:noFill/>
          </a:ln>
        </p:spPr>
      </p:pic>
      <p:pic>
        <p:nvPicPr>
          <p:cNvPr id="223" name="Google Shape;223;p35"/>
          <p:cNvPicPr preferRelativeResize="0"/>
          <p:nvPr/>
        </p:nvPicPr>
        <p:blipFill>
          <a:blip r:embed="rId4">
            <a:alphaModFix/>
          </a:blip>
          <a:stretch>
            <a:fillRect/>
          </a:stretch>
        </p:blipFill>
        <p:spPr>
          <a:xfrm>
            <a:off x="4572000" y="1466900"/>
            <a:ext cx="4180576" cy="3540439"/>
          </a:xfrm>
          <a:prstGeom prst="rect">
            <a:avLst/>
          </a:prstGeom>
          <a:noFill/>
          <a:ln>
            <a:noFill/>
          </a:ln>
        </p:spPr>
      </p:pic>
      <p:sp>
        <p:nvSpPr>
          <p:cNvPr id="224" name="Google Shape;224;p35"/>
          <p:cNvSpPr txBox="1"/>
          <p:nvPr/>
        </p:nvSpPr>
        <p:spPr>
          <a:xfrm>
            <a:off x="1054063" y="1071475"/>
            <a:ext cx="21456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Support Vector Machine</a:t>
            </a:r>
            <a:endParaRPr>
              <a:solidFill>
                <a:schemeClr val="dk2"/>
              </a:solidFill>
              <a:latin typeface="Times New Roman"/>
              <a:ea typeface="Times New Roman"/>
              <a:cs typeface="Times New Roman"/>
              <a:sym typeface="Times New Roman"/>
            </a:endParaRPr>
          </a:p>
        </p:txBody>
      </p:sp>
      <p:sp>
        <p:nvSpPr>
          <p:cNvPr id="225" name="Google Shape;225;p35"/>
          <p:cNvSpPr txBox="1"/>
          <p:nvPr/>
        </p:nvSpPr>
        <p:spPr>
          <a:xfrm>
            <a:off x="5547688" y="1051663"/>
            <a:ext cx="21456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Times New Roman"/>
                <a:ea typeface="Times New Roman"/>
                <a:cs typeface="Times New Roman"/>
                <a:sym typeface="Times New Roman"/>
              </a:rPr>
              <a:t>Logistic regression</a:t>
            </a:r>
            <a:endParaRPr>
              <a:solidFill>
                <a:schemeClr val="dk2"/>
              </a:solidFill>
              <a:latin typeface="Times New Roman"/>
              <a:ea typeface="Times New Roman"/>
              <a:cs typeface="Times New Roman"/>
              <a:sym typeface="Times New Roman"/>
            </a:endParaRPr>
          </a:p>
        </p:txBody>
      </p:sp>
      <p:sp>
        <p:nvSpPr>
          <p:cNvPr id="226" name="Google Shape;226;p35"/>
          <p:cNvSpPr txBox="1"/>
          <p:nvPr/>
        </p:nvSpPr>
        <p:spPr>
          <a:xfrm>
            <a:off x="161625" y="570425"/>
            <a:ext cx="8254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rPr>
              <a:t>Impression : Both have performed well for both minority and majority classes.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p:nvPr/>
        </p:nvSpPr>
        <p:spPr>
          <a:xfrm>
            <a:off x="277625" y="992575"/>
            <a:ext cx="8442900" cy="386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500">
              <a:solidFill>
                <a:schemeClr val="dk2"/>
              </a:solidFill>
            </a:endParaRPr>
          </a:p>
          <a:p>
            <a:pPr marL="0" lvl="0" indent="0" algn="l" rtl="0">
              <a:lnSpc>
                <a:spcPct val="115000"/>
              </a:lnSpc>
              <a:spcBef>
                <a:spcPts val="0"/>
              </a:spcBef>
              <a:spcAft>
                <a:spcPts val="0"/>
              </a:spcAft>
              <a:buNone/>
            </a:pPr>
            <a:r>
              <a:rPr lang="en" sz="1500">
                <a:solidFill>
                  <a:schemeClr val="dk2"/>
                </a:solidFill>
              </a:rPr>
              <a:t>Interpretations: </a:t>
            </a:r>
            <a:endParaRPr sz="1500">
              <a:solidFill>
                <a:schemeClr val="dk2"/>
              </a:solidFill>
            </a:endParaRPr>
          </a:p>
          <a:p>
            <a:pPr marL="0" lvl="0" indent="0" algn="just" rtl="0">
              <a:lnSpc>
                <a:spcPct val="115000"/>
              </a:lnSpc>
              <a:spcBef>
                <a:spcPts val="0"/>
              </a:spcBef>
              <a:spcAft>
                <a:spcPts val="0"/>
              </a:spcAft>
              <a:buNone/>
            </a:pPr>
            <a:endParaRPr sz="1200">
              <a:solidFill>
                <a:schemeClr val="dk1"/>
              </a:solidFill>
              <a:highlight>
                <a:schemeClr val="lt1"/>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The longer participants spend gazing at a specific AOI (Area of Interest), the more likely they are to revisit it. </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A higher number of fixations on an AOI decreases the probability of revisiting. </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Similar to fixations, a longer total fixation time on an AOI decreases the probability of revisiting. </a:t>
            </a:r>
            <a:endParaRPr sz="1200">
              <a:solidFill>
                <a:schemeClr val="dk1"/>
              </a:solidFill>
              <a:highlight>
                <a:srgbClr val="FFFFFF"/>
              </a:highlight>
            </a:endParaRPr>
          </a:p>
        </p:txBody>
      </p:sp>
      <p:sp>
        <p:nvSpPr>
          <p:cNvPr id="232" name="Google Shape;232;p36"/>
          <p:cNvSpPr txBox="1"/>
          <p:nvPr/>
        </p:nvSpPr>
        <p:spPr>
          <a:xfrm>
            <a:off x="0" y="584675"/>
            <a:ext cx="91440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dk2"/>
                </a:solidFill>
              </a:rPr>
              <a:t>What individual characteristics predict whether a participant will revisit a AOI?</a:t>
            </a:r>
            <a:endParaRPr sz="1800" u="sng">
              <a:solidFill>
                <a:schemeClr val="dk2"/>
              </a:solidFill>
            </a:endParaRPr>
          </a:p>
        </p:txBody>
      </p:sp>
      <p:pic>
        <p:nvPicPr>
          <p:cNvPr id="233" name="Google Shape;233;p36"/>
          <p:cNvPicPr preferRelativeResize="0"/>
          <p:nvPr/>
        </p:nvPicPr>
        <p:blipFill>
          <a:blip r:embed="rId3">
            <a:alphaModFix/>
          </a:blip>
          <a:stretch>
            <a:fillRect/>
          </a:stretch>
        </p:blipFill>
        <p:spPr>
          <a:xfrm>
            <a:off x="1323600" y="2708125"/>
            <a:ext cx="6350948" cy="148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p:nvPr/>
        </p:nvSpPr>
        <p:spPr>
          <a:xfrm>
            <a:off x="68450" y="1173200"/>
            <a:ext cx="8803800" cy="15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chemeClr val="lt1"/>
                </a:highlight>
              </a:rPr>
              <a:t>Features</a:t>
            </a:r>
            <a:r>
              <a:rPr lang="en">
                <a:solidFill>
                  <a:schemeClr val="dk1"/>
                </a:solidFill>
                <a:highlight>
                  <a:schemeClr val="lt1"/>
                </a:highlight>
              </a:rPr>
              <a:t>:  Selected based on the correlation values</a:t>
            </a:r>
            <a:endParaRPr>
              <a:solidFill>
                <a:schemeClr val="dk1"/>
              </a:solidFill>
              <a:highlight>
                <a:schemeClr val="lt1"/>
              </a:highlight>
            </a:endParaRPr>
          </a:p>
          <a:p>
            <a:pPr marL="0" lvl="0" indent="0" algn="l" rtl="0">
              <a:spcBef>
                <a:spcPts val="0"/>
              </a:spcBef>
              <a:spcAft>
                <a:spcPts val="0"/>
              </a:spcAft>
              <a:buNone/>
            </a:pPr>
            <a:endParaRPr>
              <a:solidFill>
                <a:schemeClr val="dk1"/>
              </a:solidFill>
              <a:highlight>
                <a:schemeClr val="lt1"/>
              </a:highlight>
            </a:endParaRPr>
          </a:p>
          <a:p>
            <a:pPr marL="0" lvl="0" indent="0" algn="l" rtl="0">
              <a:spcBef>
                <a:spcPts val="0"/>
              </a:spcBef>
              <a:spcAft>
                <a:spcPts val="0"/>
              </a:spcAft>
              <a:buNone/>
            </a:pPr>
            <a:r>
              <a:rPr lang="en">
                <a:solidFill>
                  <a:schemeClr val="dk1"/>
                </a:solidFill>
                <a:highlight>
                  <a:schemeClr val="lt1"/>
                </a:highlight>
              </a:rPr>
              <a:t>Time_spent_F, Revisit_F_Revisitors, Revisit_G_Visitors, Group</a:t>
            </a:r>
            <a:endParaRPr>
              <a:solidFill>
                <a:schemeClr val="dk1"/>
              </a:solidFill>
              <a:highlight>
                <a:schemeClr val="lt1"/>
              </a:highlight>
            </a:endParaRPr>
          </a:p>
          <a:p>
            <a:pPr marL="0" lvl="0" indent="0" algn="l" rtl="0">
              <a:spcBef>
                <a:spcPts val="0"/>
              </a:spcBef>
              <a:spcAft>
                <a:spcPts val="0"/>
              </a:spcAft>
              <a:buNone/>
            </a:pPr>
            <a:endParaRPr>
              <a:solidFill>
                <a:schemeClr val="dk1"/>
              </a:solidFill>
              <a:highlight>
                <a:schemeClr val="lt1"/>
              </a:highlight>
            </a:endParaRPr>
          </a:p>
          <a:p>
            <a:pPr marL="0" lvl="0" indent="0" algn="l" rtl="0">
              <a:spcBef>
                <a:spcPts val="0"/>
              </a:spcBef>
              <a:spcAft>
                <a:spcPts val="0"/>
              </a:spcAft>
              <a:buNone/>
            </a:pPr>
            <a:r>
              <a:rPr lang="en" b="1">
                <a:solidFill>
                  <a:schemeClr val="dk1"/>
                </a:solidFill>
                <a:highlight>
                  <a:schemeClr val="lt1"/>
                </a:highlight>
              </a:rPr>
              <a:t>Target</a:t>
            </a:r>
            <a:r>
              <a:rPr lang="en">
                <a:solidFill>
                  <a:schemeClr val="dk1"/>
                </a:solidFill>
                <a:highlight>
                  <a:schemeClr val="lt1"/>
                </a:highlight>
              </a:rPr>
              <a:t>: Time_spent_G : Quantifies the amount of time that respondents have spent gazing at a particular AOI</a:t>
            </a:r>
            <a:endParaRPr>
              <a:solidFill>
                <a:schemeClr val="dk1"/>
              </a:solidFill>
              <a:highlight>
                <a:schemeClr val="lt1"/>
              </a:highlight>
            </a:endParaRPr>
          </a:p>
          <a:p>
            <a:pPr marL="0" lvl="0" indent="0" algn="l" rtl="0">
              <a:spcBef>
                <a:spcPts val="0"/>
              </a:spcBef>
              <a:spcAft>
                <a:spcPts val="0"/>
              </a:spcAft>
              <a:buNone/>
            </a:pPr>
            <a:endParaRPr>
              <a:solidFill>
                <a:schemeClr val="dk1"/>
              </a:solidFill>
              <a:highlight>
                <a:schemeClr val="lt1"/>
              </a:highlight>
            </a:endParaRPr>
          </a:p>
          <a:p>
            <a:pPr marL="50800" marR="50800" lvl="0" indent="0" algn="l" rtl="0">
              <a:lnSpc>
                <a:spcPct val="115000"/>
              </a:lnSpc>
              <a:spcBef>
                <a:spcPts val="1200"/>
              </a:spcBef>
              <a:spcAft>
                <a:spcPts val="0"/>
              </a:spcAft>
              <a:buNone/>
            </a:pPr>
            <a:endParaRPr>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chemeClr val="lt1"/>
              </a:highlight>
            </a:endParaRPr>
          </a:p>
        </p:txBody>
      </p:sp>
      <p:sp>
        <p:nvSpPr>
          <p:cNvPr id="239" name="Google Shape;239;p37"/>
          <p:cNvSpPr txBox="1"/>
          <p:nvPr/>
        </p:nvSpPr>
        <p:spPr>
          <a:xfrm>
            <a:off x="0" y="546625"/>
            <a:ext cx="9144000" cy="8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u="sng">
                <a:solidFill>
                  <a:schemeClr val="dk2"/>
                </a:solidFill>
                <a:latin typeface="Times New Roman"/>
                <a:ea typeface="Times New Roman"/>
                <a:cs typeface="Times New Roman"/>
                <a:sym typeface="Times New Roman"/>
              </a:rPr>
              <a:t>Objective 3: Use a regression model to predict the time spent on each AOI (Time_spent_G) based on the practitioner's group (Group) and other features.</a:t>
            </a:r>
            <a:endParaRPr sz="1700" u="sng">
              <a:solidFill>
                <a:schemeClr val="dk2"/>
              </a:solidFill>
              <a:latin typeface="Times New Roman"/>
              <a:ea typeface="Times New Roman"/>
              <a:cs typeface="Times New Roman"/>
              <a:sym typeface="Times New Roman"/>
            </a:endParaRPr>
          </a:p>
        </p:txBody>
      </p:sp>
      <p:pic>
        <p:nvPicPr>
          <p:cNvPr id="240" name="Google Shape;240;p37"/>
          <p:cNvPicPr preferRelativeResize="0"/>
          <p:nvPr/>
        </p:nvPicPr>
        <p:blipFill>
          <a:blip r:embed="rId3">
            <a:alphaModFix/>
          </a:blip>
          <a:stretch>
            <a:fillRect/>
          </a:stretch>
        </p:blipFill>
        <p:spPr>
          <a:xfrm>
            <a:off x="4857775" y="2801225"/>
            <a:ext cx="2778548" cy="1697551"/>
          </a:xfrm>
          <a:prstGeom prst="rect">
            <a:avLst/>
          </a:prstGeom>
          <a:noFill/>
          <a:ln>
            <a:noFill/>
          </a:ln>
        </p:spPr>
      </p:pic>
      <p:sp>
        <p:nvSpPr>
          <p:cNvPr id="241" name="Google Shape;241;p37"/>
          <p:cNvSpPr txBox="1"/>
          <p:nvPr/>
        </p:nvSpPr>
        <p:spPr>
          <a:xfrm>
            <a:off x="68450" y="2571750"/>
            <a:ext cx="7216200" cy="5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Performed Linear regression for this task  </a:t>
            </a:r>
            <a:endParaRPr sz="1500">
              <a:solidFill>
                <a:schemeClr val="dk2"/>
              </a:solidFill>
              <a:highlight>
                <a:schemeClr val="lt1"/>
              </a:highlight>
            </a:endParaRPr>
          </a:p>
          <a:p>
            <a:pPr marL="0" lvl="0" indent="0" algn="l" rtl="0">
              <a:spcBef>
                <a:spcPts val="0"/>
              </a:spcBef>
              <a:spcAft>
                <a:spcPts val="0"/>
              </a:spcAft>
              <a:buNone/>
            </a:pPr>
            <a:endParaRPr sz="1500">
              <a:solidFill>
                <a:schemeClr val="dk2"/>
              </a:solidFill>
              <a:highlight>
                <a:schemeClr val="lt1"/>
              </a:highlight>
            </a:endParaRPr>
          </a:p>
        </p:txBody>
      </p:sp>
      <p:graphicFrame>
        <p:nvGraphicFramePr>
          <p:cNvPr id="242" name="Google Shape;242;p37"/>
          <p:cNvGraphicFramePr/>
          <p:nvPr/>
        </p:nvGraphicFramePr>
        <p:xfrm>
          <a:off x="289475" y="3075750"/>
          <a:ext cx="3000000" cy="3000000"/>
        </p:xfrm>
        <a:graphic>
          <a:graphicData uri="http://schemas.openxmlformats.org/drawingml/2006/table">
            <a:tbl>
              <a:tblPr>
                <a:noFill/>
                <a:tableStyleId>{F62A105C-0263-4CBB-AC77-31B3BF98F921}</a:tableStyleId>
              </a:tblPr>
              <a:tblGrid>
                <a:gridCol w="1803125">
                  <a:extLst>
                    <a:ext uri="{9D8B030D-6E8A-4147-A177-3AD203B41FA5}">
                      <a16:colId xmlns:a16="http://schemas.microsoft.com/office/drawing/2014/main" val="20000"/>
                    </a:ext>
                  </a:extLst>
                </a:gridCol>
                <a:gridCol w="2765175">
                  <a:extLst>
                    <a:ext uri="{9D8B030D-6E8A-4147-A177-3AD203B41FA5}">
                      <a16:colId xmlns:a16="http://schemas.microsoft.com/office/drawing/2014/main" val="20001"/>
                    </a:ext>
                  </a:extLst>
                </a:gridCol>
              </a:tblGrid>
              <a:tr h="399500">
                <a:tc>
                  <a:txBody>
                    <a:bodyPr/>
                    <a:lstStyle/>
                    <a:p>
                      <a:pPr marL="0" lvl="0" indent="0" algn="l" rtl="0">
                        <a:spcBef>
                          <a:spcPts val="0"/>
                        </a:spcBef>
                        <a:spcAft>
                          <a:spcPts val="0"/>
                        </a:spcAft>
                        <a:buNone/>
                      </a:pPr>
                      <a:r>
                        <a:rPr lang="en"/>
                        <a:t>Linear Regression</a:t>
                      </a:r>
                      <a:endParaRPr/>
                    </a:p>
                  </a:txBody>
                  <a:tcPr marL="91425" marR="91425" marT="91425" marB="91425"/>
                </a:tc>
                <a:tc>
                  <a:txBody>
                    <a:bodyPr/>
                    <a:lstStyle/>
                    <a:p>
                      <a:pPr marL="0" lvl="0" indent="0" algn="l" rtl="0">
                        <a:spcBef>
                          <a:spcPts val="0"/>
                        </a:spcBef>
                        <a:spcAft>
                          <a:spcPts val="0"/>
                        </a:spcAft>
                        <a:buNone/>
                      </a:pPr>
                      <a:r>
                        <a:rPr lang="en"/>
                        <a:t>R2 scores</a:t>
                      </a:r>
                      <a:endParaRPr/>
                    </a:p>
                  </a:txBody>
                  <a:tcPr marL="91425" marR="91425" marT="91425" marB="91425"/>
                </a:tc>
                <a:extLst>
                  <a:ext uri="{0D108BD9-81ED-4DB2-BD59-A6C34878D82A}">
                    <a16:rowId xmlns:a16="http://schemas.microsoft.com/office/drawing/2014/main" val="10000"/>
                  </a:ext>
                </a:extLst>
              </a:tr>
              <a:tr h="434075">
                <a:tc>
                  <a:txBody>
                    <a:bodyPr/>
                    <a:lstStyle/>
                    <a:p>
                      <a:pPr marL="0" lvl="0" indent="0" algn="l" rtl="0">
                        <a:spcBef>
                          <a:spcPts val="0"/>
                        </a:spcBef>
                        <a:spcAft>
                          <a:spcPts val="0"/>
                        </a:spcAft>
                        <a:buNone/>
                      </a:pPr>
                      <a:r>
                        <a:rPr lang="en"/>
                        <a:t>Test:</a:t>
                      </a:r>
                      <a:endParaRPr/>
                    </a:p>
                  </a:txBody>
                  <a:tcPr marL="91425" marR="91425" marT="91425" marB="91425"/>
                </a:tc>
                <a:tc>
                  <a:txBody>
                    <a:bodyPr/>
                    <a:lstStyle/>
                    <a:p>
                      <a:pPr marL="0" lvl="0" indent="0" algn="l" rtl="0">
                        <a:lnSpc>
                          <a:spcPct val="115000"/>
                        </a:lnSpc>
                        <a:spcBef>
                          <a:spcPts val="0"/>
                        </a:spcBef>
                        <a:spcAft>
                          <a:spcPts val="0"/>
                        </a:spcAft>
                        <a:buNone/>
                      </a:pPr>
                      <a:r>
                        <a:rPr lang="en"/>
                        <a:t>0.952141</a:t>
                      </a:r>
                      <a:endParaRPr/>
                    </a:p>
                  </a:txBody>
                  <a:tcPr marL="91425" marR="91425" marT="91425" marB="91425"/>
                </a:tc>
                <a:extLst>
                  <a:ext uri="{0D108BD9-81ED-4DB2-BD59-A6C34878D82A}">
                    <a16:rowId xmlns:a16="http://schemas.microsoft.com/office/drawing/2014/main" val="10001"/>
                  </a:ext>
                </a:extLst>
              </a:tr>
              <a:tr h="434075">
                <a:tc>
                  <a:txBody>
                    <a:bodyPr/>
                    <a:lstStyle/>
                    <a:p>
                      <a:pPr marL="0" lvl="0" indent="0" algn="l" rtl="0">
                        <a:spcBef>
                          <a:spcPts val="0"/>
                        </a:spcBef>
                        <a:spcAft>
                          <a:spcPts val="0"/>
                        </a:spcAft>
                        <a:buNone/>
                      </a:pPr>
                      <a:r>
                        <a:rPr lang="en"/>
                        <a:t>Train:</a:t>
                      </a:r>
                      <a:endParaRPr/>
                    </a:p>
                  </a:txBody>
                  <a:tcPr marL="91425" marR="91425" marT="91425" marB="91425"/>
                </a:tc>
                <a:tc>
                  <a:txBody>
                    <a:bodyPr/>
                    <a:lstStyle/>
                    <a:p>
                      <a:pPr marL="0" lvl="0" indent="0" algn="l" rtl="0">
                        <a:lnSpc>
                          <a:spcPct val="115000"/>
                        </a:lnSpc>
                        <a:spcBef>
                          <a:spcPts val="0"/>
                        </a:spcBef>
                        <a:spcAft>
                          <a:spcPts val="0"/>
                        </a:spcAft>
                        <a:buNone/>
                      </a:pPr>
                      <a:r>
                        <a:rPr lang="en"/>
                        <a:t>0.969411</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8"/>
          <p:cNvSpPr txBox="1">
            <a:spLocks noGrp="1"/>
          </p:cNvSpPr>
          <p:nvPr>
            <p:ph type="ctrTitle"/>
          </p:nvPr>
        </p:nvSpPr>
        <p:spPr>
          <a:xfrm>
            <a:off x="311700" y="571500"/>
            <a:ext cx="8520600" cy="54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a:t> References</a:t>
            </a:r>
            <a:endParaRPr sz="2900"/>
          </a:p>
        </p:txBody>
      </p:sp>
      <p:sp>
        <p:nvSpPr>
          <p:cNvPr id="248" name="Google Shape;248;p38"/>
          <p:cNvSpPr txBox="1"/>
          <p:nvPr/>
        </p:nvSpPr>
        <p:spPr>
          <a:xfrm>
            <a:off x="1031825" y="1312875"/>
            <a:ext cx="7142100" cy="31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249" name="Google Shape;249;p38"/>
          <p:cNvSpPr txBox="1"/>
          <p:nvPr/>
        </p:nvSpPr>
        <p:spPr>
          <a:xfrm>
            <a:off x="935575" y="1399525"/>
            <a:ext cx="7045800" cy="32919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212529"/>
              </a:buClr>
              <a:buSzPts val="1400"/>
              <a:buFont typeface="Roboto"/>
              <a:buChar char="●"/>
            </a:pPr>
            <a:r>
              <a:rPr lang="en"/>
              <a:t>Dataset: </a:t>
            </a:r>
            <a:r>
              <a:rPr lang="en" u="sng">
                <a:solidFill>
                  <a:schemeClr val="hlink"/>
                </a:solidFill>
                <a:highlight>
                  <a:schemeClr val="lt1"/>
                </a:highlight>
                <a:latin typeface="Roboto"/>
                <a:ea typeface="Roboto"/>
                <a:cs typeface="Roboto"/>
                <a:sym typeface="Roboto"/>
                <a:hlinkClick r:id="rId3"/>
              </a:rPr>
              <a:t>https://physionet.org/content/eye-tracking-ecg/1.0.0/#files-panel</a:t>
            </a:r>
            <a:endParaRPr sz="1200">
              <a:solidFill>
                <a:schemeClr val="dk1"/>
              </a:solidFill>
            </a:endParaRPr>
          </a:p>
          <a:p>
            <a:pPr marL="457200" lvl="0" indent="-317500" algn="l" rtl="0">
              <a:lnSpc>
                <a:spcPct val="150000"/>
              </a:lnSpc>
              <a:spcBef>
                <a:spcPts val="0"/>
              </a:spcBef>
              <a:spcAft>
                <a:spcPts val="0"/>
              </a:spcAft>
              <a:buClr>
                <a:srgbClr val="212529"/>
              </a:buClr>
              <a:buSzPts val="1400"/>
              <a:buFont typeface="Roboto"/>
              <a:buChar char="●"/>
            </a:pPr>
            <a:r>
              <a:rPr lang="en" sz="1200">
                <a:solidFill>
                  <a:schemeClr val="dk1"/>
                </a:solidFill>
              </a:rPr>
              <a:t>Sqalli, M. T., Al-Thani, D., El‐Shazly, M., Al-Hijji, M., Alahmadi, A., &amp; Houssaini, Y. S. (2022). Understanding Cardiology Practitioners’ Interpretations of Electrocardiograms: An Eye-Tracking Study. </a:t>
            </a:r>
            <a:r>
              <a:rPr lang="en" sz="1200" i="1">
                <a:solidFill>
                  <a:schemeClr val="dk1"/>
                </a:solidFill>
              </a:rPr>
              <a:t>JMIR Human Factors</a:t>
            </a:r>
            <a:r>
              <a:rPr lang="en" sz="1200">
                <a:solidFill>
                  <a:schemeClr val="dk1"/>
                </a:solidFill>
              </a:rPr>
              <a:t>, </a:t>
            </a:r>
            <a:r>
              <a:rPr lang="en" sz="1200" i="1">
                <a:solidFill>
                  <a:schemeClr val="dk1"/>
                </a:solidFill>
              </a:rPr>
              <a:t>9</a:t>
            </a:r>
            <a:r>
              <a:rPr lang="en" sz="1200">
                <a:solidFill>
                  <a:schemeClr val="dk1"/>
                </a:solidFill>
              </a:rPr>
              <a:t>(1), e34058. </a:t>
            </a:r>
            <a:r>
              <a:rPr lang="en" sz="1200" u="sng">
                <a:solidFill>
                  <a:schemeClr val="hlink"/>
                </a:solidFill>
                <a:hlinkClick r:id="rId4"/>
              </a:rPr>
              <a:t>https://doi.org/10.2196/34058</a:t>
            </a:r>
            <a:endParaRPr sz="1200">
              <a:solidFill>
                <a:schemeClr val="dk1"/>
              </a:solidFill>
            </a:endParaRPr>
          </a:p>
          <a:p>
            <a:pPr marL="914400" lvl="0" indent="0" algn="l" rtl="0">
              <a:lnSpc>
                <a:spcPct val="200000"/>
              </a:lnSpc>
              <a:spcBef>
                <a:spcPts val="0"/>
              </a:spcBef>
              <a:spcAft>
                <a:spcPts val="0"/>
              </a:spcAft>
              <a:buNone/>
            </a:pP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txBox="1">
            <a:spLocks noGrp="1"/>
          </p:cNvSpPr>
          <p:nvPr>
            <p:ph type="ctrTitle"/>
          </p:nvPr>
        </p:nvSpPr>
        <p:spPr>
          <a:xfrm>
            <a:off x="264233" y="11956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ctrTitle"/>
          </p:nvPr>
        </p:nvSpPr>
        <p:spPr>
          <a:xfrm>
            <a:off x="311700" y="624550"/>
            <a:ext cx="8520600" cy="49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a:latin typeface="Times New Roman"/>
                <a:ea typeface="Times New Roman"/>
                <a:cs typeface="Times New Roman"/>
                <a:sym typeface="Times New Roman"/>
              </a:rPr>
              <a:t>Introduction:</a:t>
            </a:r>
            <a:endParaRPr sz="2900">
              <a:latin typeface="Times New Roman"/>
              <a:ea typeface="Times New Roman"/>
              <a:cs typeface="Times New Roman"/>
              <a:sym typeface="Times New Roman"/>
            </a:endParaRPr>
          </a:p>
        </p:txBody>
      </p:sp>
      <p:sp>
        <p:nvSpPr>
          <p:cNvPr id="84" name="Google Shape;84;p17"/>
          <p:cNvSpPr txBox="1"/>
          <p:nvPr/>
        </p:nvSpPr>
        <p:spPr>
          <a:xfrm>
            <a:off x="1031825" y="1312875"/>
            <a:ext cx="7142100" cy="31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85" name="Google Shape;85;p17"/>
          <p:cNvSpPr txBox="1"/>
          <p:nvPr/>
        </p:nvSpPr>
        <p:spPr>
          <a:xfrm>
            <a:off x="832100" y="1120450"/>
            <a:ext cx="7045800" cy="37818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212529"/>
              </a:buClr>
              <a:buSzPts val="1600"/>
              <a:buFont typeface="Times New Roman"/>
              <a:buChar char="●"/>
            </a:pPr>
            <a:r>
              <a:rPr lang="en" sz="1600">
                <a:solidFill>
                  <a:srgbClr val="212529"/>
                </a:solidFill>
                <a:highlight>
                  <a:srgbClr val="FFFFFF"/>
                </a:highlight>
                <a:latin typeface="Times New Roman"/>
                <a:ea typeface="Times New Roman"/>
                <a:cs typeface="Times New Roman"/>
                <a:sym typeface="Times New Roman"/>
              </a:rPr>
              <a:t>As we all know, the electrocardiogram (ECG) is one of the most commonly used medical tests in modern medicine, with over 300 million ECGs performed annually in the United States alone. </a:t>
            </a:r>
            <a:endParaRPr sz="1600">
              <a:solidFill>
                <a:srgbClr val="212529"/>
              </a:solidFill>
              <a:highlight>
                <a:srgbClr val="FFFFFF"/>
              </a:highlight>
              <a:latin typeface="Times New Roman"/>
              <a:ea typeface="Times New Roman"/>
              <a:cs typeface="Times New Roman"/>
              <a:sym typeface="Times New Roman"/>
            </a:endParaRPr>
          </a:p>
          <a:p>
            <a:pPr marL="457200" lvl="0" indent="-330200" algn="l" rtl="0">
              <a:lnSpc>
                <a:spcPct val="150000"/>
              </a:lnSpc>
              <a:spcBef>
                <a:spcPts val="0"/>
              </a:spcBef>
              <a:spcAft>
                <a:spcPts val="0"/>
              </a:spcAft>
              <a:buClr>
                <a:srgbClr val="212529"/>
              </a:buClr>
              <a:buSzPts val="1600"/>
              <a:buFont typeface="Times New Roman"/>
              <a:buChar char="●"/>
            </a:pPr>
            <a:r>
              <a:rPr lang="en" sz="1600">
                <a:solidFill>
                  <a:srgbClr val="212529"/>
                </a:solidFill>
                <a:highlight>
                  <a:srgbClr val="FFFFFF"/>
                </a:highlight>
                <a:latin typeface="Times New Roman"/>
                <a:ea typeface="Times New Roman"/>
                <a:cs typeface="Times New Roman"/>
                <a:sym typeface="Times New Roman"/>
              </a:rPr>
              <a:t>The goal of this eye-tracking study is use to measure and analyze variations in visual behavior used when interpreting various types of ECGs to identify different levels of expertise such as medical students, nurses, technicians, fellows, and consultants.</a:t>
            </a:r>
            <a:endParaRPr sz="1600">
              <a:solidFill>
                <a:srgbClr val="212529"/>
              </a:solidFill>
              <a:highlight>
                <a:srgbClr val="FFFFFF"/>
              </a:highlight>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100">
              <a:solidFill>
                <a:srgbClr val="212529"/>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ctrTitle"/>
          </p:nvPr>
        </p:nvSpPr>
        <p:spPr>
          <a:xfrm>
            <a:off x="311700" y="571500"/>
            <a:ext cx="8520600" cy="54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a:t> Understanding Data(Contd.)</a:t>
            </a:r>
            <a:endParaRPr sz="2900"/>
          </a:p>
        </p:txBody>
      </p:sp>
      <p:sp>
        <p:nvSpPr>
          <p:cNvPr id="91" name="Google Shape;91;p18"/>
          <p:cNvSpPr txBox="1"/>
          <p:nvPr/>
        </p:nvSpPr>
        <p:spPr>
          <a:xfrm>
            <a:off x="1031825" y="1312875"/>
            <a:ext cx="7142100" cy="31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92" name="Google Shape;92;p18"/>
          <p:cNvSpPr txBox="1"/>
          <p:nvPr/>
        </p:nvSpPr>
        <p:spPr>
          <a:xfrm>
            <a:off x="935575" y="1399525"/>
            <a:ext cx="7045800" cy="329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solidFill>
                <a:srgbClr val="212529"/>
              </a:solidFill>
              <a:highlight>
                <a:schemeClr val="lt1"/>
              </a:highlight>
              <a:latin typeface="Roboto"/>
              <a:ea typeface="Roboto"/>
              <a:cs typeface="Roboto"/>
              <a:sym typeface="Roboto"/>
            </a:endParaRPr>
          </a:p>
        </p:txBody>
      </p:sp>
      <p:pic>
        <p:nvPicPr>
          <p:cNvPr id="93" name="Google Shape;93;p18"/>
          <p:cNvPicPr preferRelativeResize="0"/>
          <p:nvPr/>
        </p:nvPicPr>
        <p:blipFill>
          <a:blip r:embed="rId3">
            <a:alphaModFix/>
          </a:blip>
          <a:stretch>
            <a:fillRect/>
          </a:stretch>
        </p:blipFill>
        <p:spPr>
          <a:xfrm>
            <a:off x="1527300" y="1540725"/>
            <a:ext cx="5532723" cy="3009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ctrTitle"/>
          </p:nvPr>
        </p:nvSpPr>
        <p:spPr>
          <a:xfrm>
            <a:off x="311700" y="744575"/>
            <a:ext cx="8520600" cy="37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a:t> Data Cleaning:</a:t>
            </a:r>
            <a:endParaRPr sz="2900"/>
          </a:p>
        </p:txBody>
      </p:sp>
      <p:sp>
        <p:nvSpPr>
          <p:cNvPr id="99" name="Google Shape;99;p19"/>
          <p:cNvSpPr txBox="1"/>
          <p:nvPr/>
        </p:nvSpPr>
        <p:spPr>
          <a:xfrm>
            <a:off x="1031825" y="1312875"/>
            <a:ext cx="7142100" cy="31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00" name="Google Shape;100;p19"/>
          <p:cNvSpPr txBox="1"/>
          <p:nvPr/>
        </p:nvSpPr>
        <p:spPr>
          <a:xfrm>
            <a:off x="485225" y="1272600"/>
            <a:ext cx="7688700" cy="3602400"/>
          </a:xfrm>
          <a:prstGeom prst="rect">
            <a:avLst/>
          </a:prstGeom>
          <a:noFill/>
          <a:ln>
            <a:noFill/>
          </a:ln>
        </p:spPr>
        <p:txBody>
          <a:bodyPr spcFirstLastPara="1" wrap="square" lIns="91425" tIns="91425" rIns="91425" bIns="91425" anchor="t" anchorCtr="0">
            <a:noAutofit/>
          </a:bodyPr>
          <a:lstStyle/>
          <a:p>
            <a:pPr marL="457200" lvl="0" indent="-298450" algn="just" rtl="0">
              <a:lnSpc>
                <a:spcPct val="150000"/>
              </a:lnSpc>
              <a:spcBef>
                <a:spcPts val="0"/>
              </a:spcBef>
              <a:spcAft>
                <a:spcPts val="0"/>
              </a:spcAft>
              <a:buClr>
                <a:srgbClr val="212529"/>
              </a:buClr>
              <a:buSzPts val="1100"/>
              <a:buFont typeface="Roboto"/>
              <a:buChar char="●"/>
            </a:pPr>
            <a:r>
              <a:rPr lang="en" sz="1100">
                <a:solidFill>
                  <a:srgbClr val="212529"/>
                </a:solidFill>
                <a:highlight>
                  <a:schemeClr val="lt1"/>
                </a:highlight>
                <a:latin typeface="Roboto"/>
                <a:ea typeface="Roboto"/>
                <a:cs typeface="Roboto"/>
                <a:sym typeface="Roboto"/>
              </a:rPr>
              <a:t>Dropping unnecessary columns: </a:t>
            </a:r>
            <a:endParaRPr sz="1100">
              <a:solidFill>
                <a:srgbClr val="212529"/>
              </a:solidFill>
              <a:highlight>
                <a:schemeClr val="lt1"/>
              </a:highlight>
              <a:latin typeface="Roboto"/>
              <a:ea typeface="Roboto"/>
              <a:cs typeface="Roboto"/>
              <a:sym typeface="Roboto"/>
            </a:endParaRPr>
          </a:p>
          <a:p>
            <a:pPr marL="914400" lvl="1" indent="-298450" algn="just" rtl="0">
              <a:lnSpc>
                <a:spcPct val="150000"/>
              </a:lnSpc>
              <a:spcBef>
                <a:spcPts val="0"/>
              </a:spcBef>
              <a:spcAft>
                <a:spcPts val="0"/>
              </a:spcAft>
              <a:buClr>
                <a:srgbClr val="212529"/>
              </a:buClr>
              <a:buSzPts val="1100"/>
              <a:buFont typeface="Roboto"/>
              <a:buChar char="○"/>
            </a:pPr>
            <a:r>
              <a:rPr lang="en" sz="1100">
                <a:solidFill>
                  <a:srgbClr val="212529"/>
                </a:solidFill>
                <a:highlight>
                  <a:schemeClr val="lt1"/>
                </a:highlight>
                <a:latin typeface="Roboto"/>
                <a:ea typeface="Roboto"/>
                <a:cs typeface="Roboto"/>
                <a:sym typeface="Roboto"/>
              </a:rPr>
              <a:t>The 'Unnamed: 0' ,’Type’ and 'Study_name' columns were dropped as they were not relevant to the analysis.</a:t>
            </a:r>
            <a:endParaRPr sz="1100">
              <a:solidFill>
                <a:srgbClr val="212529"/>
              </a:solidFill>
              <a:highlight>
                <a:schemeClr val="lt1"/>
              </a:highlight>
              <a:latin typeface="Roboto"/>
              <a:ea typeface="Roboto"/>
              <a:cs typeface="Roboto"/>
              <a:sym typeface="Roboto"/>
            </a:endParaRPr>
          </a:p>
          <a:p>
            <a:pPr marL="457200" lvl="0" indent="-298450" algn="just" rtl="0">
              <a:lnSpc>
                <a:spcPct val="150000"/>
              </a:lnSpc>
              <a:spcBef>
                <a:spcPts val="0"/>
              </a:spcBef>
              <a:spcAft>
                <a:spcPts val="0"/>
              </a:spcAft>
              <a:buClr>
                <a:srgbClr val="212529"/>
              </a:buClr>
              <a:buSzPts val="1100"/>
              <a:buFont typeface="Roboto"/>
              <a:buChar char="●"/>
            </a:pPr>
            <a:r>
              <a:rPr lang="en" sz="1100">
                <a:solidFill>
                  <a:srgbClr val="212529"/>
                </a:solidFill>
                <a:highlight>
                  <a:schemeClr val="lt1"/>
                </a:highlight>
                <a:latin typeface="Roboto"/>
                <a:ea typeface="Roboto"/>
                <a:cs typeface="Roboto"/>
                <a:sym typeface="Roboto"/>
              </a:rPr>
              <a:t>Imputing missing values: </a:t>
            </a:r>
            <a:endParaRPr sz="1100">
              <a:solidFill>
                <a:srgbClr val="212529"/>
              </a:solidFill>
              <a:highlight>
                <a:schemeClr val="lt1"/>
              </a:highlight>
              <a:latin typeface="Roboto"/>
              <a:ea typeface="Roboto"/>
              <a:cs typeface="Roboto"/>
              <a:sym typeface="Roboto"/>
            </a:endParaRPr>
          </a:p>
          <a:p>
            <a:pPr marL="914400" lvl="1" indent="-298450" algn="just" rtl="0">
              <a:lnSpc>
                <a:spcPct val="150000"/>
              </a:lnSpc>
              <a:spcBef>
                <a:spcPts val="0"/>
              </a:spcBef>
              <a:spcAft>
                <a:spcPts val="0"/>
              </a:spcAft>
              <a:buClr>
                <a:srgbClr val="212529"/>
              </a:buClr>
              <a:buSzPts val="1100"/>
              <a:buFont typeface="Roboto"/>
              <a:buChar char="○"/>
            </a:pPr>
            <a:r>
              <a:rPr lang="en" sz="1100">
                <a:solidFill>
                  <a:srgbClr val="212529"/>
                </a:solidFill>
                <a:highlight>
                  <a:schemeClr val="lt1"/>
                </a:highlight>
                <a:latin typeface="Roboto"/>
                <a:ea typeface="Roboto"/>
                <a:cs typeface="Roboto"/>
                <a:sym typeface="Roboto"/>
              </a:rPr>
              <a:t>Numerical columns were imputed with the mean of their respective columns.</a:t>
            </a:r>
            <a:endParaRPr sz="1100">
              <a:solidFill>
                <a:srgbClr val="212529"/>
              </a:solidFill>
              <a:highlight>
                <a:schemeClr val="lt1"/>
              </a:highlight>
              <a:latin typeface="Roboto"/>
              <a:ea typeface="Roboto"/>
              <a:cs typeface="Roboto"/>
              <a:sym typeface="Roboto"/>
            </a:endParaRPr>
          </a:p>
          <a:p>
            <a:pPr marL="914400" lvl="1" indent="-298450" algn="just" rtl="0">
              <a:lnSpc>
                <a:spcPct val="150000"/>
              </a:lnSpc>
              <a:spcBef>
                <a:spcPts val="0"/>
              </a:spcBef>
              <a:spcAft>
                <a:spcPts val="0"/>
              </a:spcAft>
              <a:buClr>
                <a:srgbClr val="212529"/>
              </a:buClr>
              <a:buSzPts val="1100"/>
              <a:buFont typeface="Roboto"/>
              <a:buChar char="○"/>
            </a:pPr>
            <a:r>
              <a:rPr lang="en" sz="1100">
                <a:solidFill>
                  <a:srgbClr val="212529"/>
                </a:solidFill>
                <a:highlight>
                  <a:schemeClr val="lt1"/>
                </a:highlight>
                <a:latin typeface="Roboto"/>
                <a:ea typeface="Roboto"/>
                <a:cs typeface="Roboto"/>
                <a:sym typeface="Roboto"/>
              </a:rPr>
              <a:t>Object columns were imputed with the most frequent value (mode).</a:t>
            </a:r>
            <a:endParaRPr sz="1100">
              <a:solidFill>
                <a:srgbClr val="212529"/>
              </a:solidFill>
              <a:highlight>
                <a:schemeClr val="lt1"/>
              </a:highlight>
              <a:latin typeface="Roboto"/>
              <a:ea typeface="Roboto"/>
              <a:cs typeface="Roboto"/>
              <a:sym typeface="Roboto"/>
            </a:endParaRPr>
          </a:p>
          <a:p>
            <a:pPr marL="457200" lvl="0" indent="-298450" algn="just" rtl="0">
              <a:lnSpc>
                <a:spcPct val="150000"/>
              </a:lnSpc>
              <a:spcBef>
                <a:spcPts val="0"/>
              </a:spcBef>
              <a:spcAft>
                <a:spcPts val="0"/>
              </a:spcAft>
              <a:buClr>
                <a:srgbClr val="212529"/>
              </a:buClr>
              <a:buSzPts val="1100"/>
              <a:buFont typeface="Roboto"/>
              <a:buChar char="●"/>
            </a:pPr>
            <a:r>
              <a:rPr lang="en" sz="1100">
                <a:solidFill>
                  <a:srgbClr val="212529"/>
                </a:solidFill>
                <a:highlight>
                  <a:schemeClr val="lt1"/>
                </a:highlight>
                <a:latin typeface="Roboto"/>
                <a:ea typeface="Roboto"/>
                <a:cs typeface="Roboto"/>
                <a:sym typeface="Roboto"/>
              </a:rPr>
              <a:t>Encoding categorical features:</a:t>
            </a:r>
            <a:endParaRPr sz="1100">
              <a:solidFill>
                <a:srgbClr val="212529"/>
              </a:solidFill>
              <a:highlight>
                <a:schemeClr val="lt1"/>
              </a:highlight>
              <a:latin typeface="Roboto"/>
              <a:ea typeface="Roboto"/>
              <a:cs typeface="Roboto"/>
              <a:sym typeface="Roboto"/>
            </a:endParaRPr>
          </a:p>
          <a:p>
            <a:pPr marL="914400" lvl="1" indent="-298450" algn="just" rtl="0">
              <a:lnSpc>
                <a:spcPct val="150000"/>
              </a:lnSpc>
              <a:spcBef>
                <a:spcPts val="0"/>
              </a:spcBef>
              <a:spcAft>
                <a:spcPts val="0"/>
              </a:spcAft>
              <a:buClr>
                <a:srgbClr val="212529"/>
              </a:buClr>
              <a:buSzPts val="1100"/>
              <a:buFont typeface="Roboto"/>
              <a:buChar char="○"/>
            </a:pPr>
            <a:r>
              <a:rPr lang="en" sz="1100">
                <a:solidFill>
                  <a:srgbClr val="212529"/>
                </a:solidFill>
                <a:highlight>
                  <a:schemeClr val="lt1"/>
                </a:highlight>
                <a:latin typeface="Roboto"/>
                <a:ea typeface="Roboto"/>
                <a:cs typeface="Roboto"/>
                <a:sym typeface="Roboto"/>
              </a:rPr>
              <a:t>Label encoders were used to transform categorical features into numerical values for easier processing by machine learning algorithms.</a:t>
            </a:r>
            <a:endParaRPr sz="1100">
              <a:solidFill>
                <a:srgbClr val="212529"/>
              </a:solidFill>
              <a:highlight>
                <a:schemeClr val="lt1"/>
              </a:highlight>
              <a:latin typeface="Roboto"/>
              <a:ea typeface="Roboto"/>
              <a:cs typeface="Roboto"/>
              <a:sym typeface="Roboto"/>
            </a:endParaRPr>
          </a:p>
          <a:p>
            <a:pPr marL="457200" lvl="0" indent="-298450" algn="just" rtl="0">
              <a:lnSpc>
                <a:spcPct val="150000"/>
              </a:lnSpc>
              <a:spcBef>
                <a:spcPts val="0"/>
              </a:spcBef>
              <a:spcAft>
                <a:spcPts val="0"/>
              </a:spcAft>
              <a:buClr>
                <a:srgbClr val="212529"/>
              </a:buClr>
              <a:buSzPts val="1100"/>
              <a:buFont typeface="Roboto"/>
              <a:buChar char="●"/>
            </a:pPr>
            <a:r>
              <a:rPr lang="en" sz="1100">
                <a:solidFill>
                  <a:srgbClr val="212529"/>
                </a:solidFill>
                <a:highlight>
                  <a:schemeClr val="lt1"/>
                </a:highlight>
                <a:latin typeface="Roboto"/>
                <a:ea typeface="Roboto"/>
                <a:cs typeface="Roboto"/>
                <a:sym typeface="Roboto"/>
              </a:rPr>
              <a:t>Scaling continuous features: </a:t>
            </a:r>
            <a:endParaRPr sz="1100">
              <a:solidFill>
                <a:srgbClr val="212529"/>
              </a:solidFill>
              <a:highlight>
                <a:schemeClr val="lt1"/>
              </a:highlight>
              <a:latin typeface="Roboto"/>
              <a:ea typeface="Roboto"/>
              <a:cs typeface="Roboto"/>
              <a:sym typeface="Roboto"/>
            </a:endParaRPr>
          </a:p>
          <a:p>
            <a:pPr marL="914400" lvl="1" indent="-298450" algn="just" rtl="0">
              <a:lnSpc>
                <a:spcPct val="150000"/>
              </a:lnSpc>
              <a:spcBef>
                <a:spcPts val="0"/>
              </a:spcBef>
              <a:spcAft>
                <a:spcPts val="0"/>
              </a:spcAft>
              <a:buClr>
                <a:srgbClr val="212529"/>
              </a:buClr>
              <a:buSzPts val="1100"/>
              <a:buFont typeface="Roboto"/>
              <a:buChar char="○"/>
            </a:pPr>
            <a:r>
              <a:rPr lang="en" sz="1100">
                <a:solidFill>
                  <a:srgbClr val="212529"/>
                </a:solidFill>
                <a:highlight>
                  <a:schemeClr val="lt1"/>
                </a:highlight>
                <a:latin typeface="Roboto"/>
                <a:ea typeface="Roboto"/>
                <a:cs typeface="Roboto"/>
                <a:sym typeface="Roboto"/>
              </a:rPr>
              <a:t>Standard scaling was applied to continuous features to ensure they have the same scale and prevent bias during analysis.</a:t>
            </a:r>
            <a:endParaRPr sz="1100">
              <a:solidFill>
                <a:srgbClr val="212529"/>
              </a:solidFill>
              <a:highlight>
                <a:schemeClr val="lt1"/>
              </a:highlight>
              <a:latin typeface="Roboto"/>
              <a:ea typeface="Roboto"/>
              <a:cs typeface="Roboto"/>
              <a:sym typeface="Roboto"/>
            </a:endParaRPr>
          </a:p>
          <a:p>
            <a:pPr marL="457200" lvl="0" indent="-298450" algn="just" rtl="0">
              <a:lnSpc>
                <a:spcPct val="150000"/>
              </a:lnSpc>
              <a:spcBef>
                <a:spcPts val="0"/>
              </a:spcBef>
              <a:spcAft>
                <a:spcPts val="0"/>
              </a:spcAft>
              <a:buClr>
                <a:srgbClr val="212529"/>
              </a:buClr>
              <a:buSzPts val="1100"/>
              <a:buFont typeface="Roboto"/>
              <a:buChar char="●"/>
            </a:pPr>
            <a:r>
              <a:rPr lang="en" sz="1100">
                <a:solidFill>
                  <a:srgbClr val="212529"/>
                </a:solidFill>
                <a:highlight>
                  <a:schemeClr val="lt1"/>
                </a:highlight>
                <a:latin typeface="Roboto"/>
                <a:ea typeface="Roboto"/>
                <a:cs typeface="Roboto"/>
                <a:sym typeface="Roboto"/>
              </a:rPr>
              <a:t>Handling zero age values: </a:t>
            </a:r>
            <a:endParaRPr sz="1100">
              <a:solidFill>
                <a:srgbClr val="212529"/>
              </a:solidFill>
              <a:highlight>
                <a:schemeClr val="lt1"/>
              </a:highlight>
              <a:latin typeface="Roboto"/>
              <a:ea typeface="Roboto"/>
              <a:cs typeface="Roboto"/>
              <a:sym typeface="Roboto"/>
            </a:endParaRPr>
          </a:p>
          <a:p>
            <a:pPr marL="914400" lvl="1" indent="-298450" algn="just" rtl="0">
              <a:lnSpc>
                <a:spcPct val="150000"/>
              </a:lnSpc>
              <a:spcBef>
                <a:spcPts val="0"/>
              </a:spcBef>
              <a:spcAft>
                <a:spcPts val="0"/>
              </a:spcAft>
              <a:buClr>
                <a:srgbClr val="212529"/>
              </a:buClr>
              <a:buSzPts val="1100"/>
              <a:buFont typeface="Roboto"/>
              <a:buChar char="○"/>
            </a:pPr>
            <a:r>
              <a:rPr lang="en" sz="1100">
                <a:solidFill>
                  <a:srgbClr val="212529"/>
                </a:solidFill>
                <a:highlight>
                  <a:schemeClr val="lt1"/>
                </a:highlight>
                <a:latin typeface="Roboto"/>
                <a:ea typeface="Roboto"/>
                <a:cs typeface="Roboto"/>
                <a:sym typeface="Roboto"/>
              </a:rPr>
              <a:t>Zero values in the 'Age' column were replaced with the median age of participants with non-zero age values.</a:t>
            </a:r>
            <a:endParaRPr sz="1100">
              <a:solidFill>
                <a:srgbClr val="212529"/>
              </a:solidFill>
              <a:highlight>
                <a:schemeClr val="lt1"/>
              </a:highlight>
              <a:latin typeface="Roboto"/>
              <a:ea typeface="Roboto"/>
              <a:cs typeface="Roboto"/>
              <a:sym typeface="Roboto"/>
            </a:endParaRPr>
          </a:p>
          <a:p>
            <a:pPr marL="457200" lvl="0" indent="0" algn="l" rtl="0">
              <a:lnSpc>
                <a:spcPct val="150000"/>
              </a:lnSpc>
              <a:spcBef>
                <a:spcPts val="0"/>
              </a:spcBef>
              <a:spcAft>
                <a:spcPts val="0"/>
              </a:spcAft>
              <a:buNone/>
            </a:pPr>
            <a:endParaRPr>
              <a:solidFill>
                <a:srgbClr val="212529"/>
              </a:solidFill>
              <a:highlight>
                <a:schemeClr val="lt1"/>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p:nvPr>
        </p:nvSpPr>
        <p:spPr>
          <a:xfrm>
            <a:off x="311700" y="744575"/>
            <a:ext cx="8520600" cy="37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a:t> Correlation Matrix: </a:t>
            </a:r>
            <a:endParaRPr sz="2900"/>
          </a:p>
        </p:txBody>
      </p:sp>
      <p:sp>
        <p:nvSpPr>
          <p:cNvPr id="106" name="Google Shape;106;p20"/>
          <p:cNvSpPr txBox="1"/>
          <p:nvPr/>
        </p:nvSpPr>
        <p:spPr>
          <a:xfrm>
            <a:off x="1031825" y="1312875"/>
            <a:ext cx="7142100" cy="313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107" name="Google Shape;107;p20"/>
          <p:cNvPicPr preferRelativeResize="0"/>
          <p:nvPr/>
        </p:nvPicPr>
        <p:blipFill>
          <a:blip r:embed="rId3">
            <a:alphaModFix/>
          </a:blip>
          <a:stretch>
            <a:fillRect/>
          </a:stretch>
        </p:blipFill>
        <p:spPr>
          <a:xfrm>
            <a:off x="1455100" y="1181775"/>
            <a:ext cx="5487201" cy="3756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aphicFrame>
        <p:nvGraphicFramePr>
          <p:cNvPr id="112" name="Google Shape;112;p21"/>
          <p:cNvGraphicFramePr/>
          <p:nvPr/>
        </p:nvGraphicFramePr>
        <p:xfrm>
          <a:off x="695275" y="826900"/>
          <a:ext cx="3000000" cy="3000000"/>
        </p:xfrm>
        <a:graphic>
          <a:graphicData uri="http://schemas.openxmlformats.org/drawingml/2006/table">
            <a:tbl>
              <a:tblPr>
                <a:noFill/>
                <a:tableStyleId>{9B9FE876-E8C1-4B18-A00F-CD2F67764E5F}</a:tableStyleId>
              </a:tblPr>
              <a:tblGrid>
                <a:gridCol w="2385850">
                  <a:extLst>
                    <a:ext uri="{9D8B030D-6E8A-4147-A177-3AD203B41FA5}">
                      <a16:colId xmlns:a16="http://schemas.microsoft.com/office/drawing/2014/main" val="20000"/>
                    </a:ext>
                  </a:extLst>
                </a:gridCol>
                <a:gridCol w="2385850">
                  <a:extLst>
                    <a:ext uri="{9D8B030D-6E8A-4147-A177-3AD203B41FA5}">
                      <a16:colId xmlns:a16="http://schemas.microsoft.com/office/drawing/2014/main" val="20001"/>
                    </a:ext>
                  </a:extLst>
                </a:gridCol>
                <a:gridCol w="2385850">
                  <a:extLst>
                    <a:ext uri="{9D8B030D-6E8A-4147-A177-3AD203B41FA5}">
                      <a16:colId xmlns:a16="http://schemas.microsoft.com/office/drawing/2014/main" val="20002"/>
                    </a:ext>
                  </a:extLst>
                </a:gridCol>
              </a:tblGrid>
              <a:tr h="306850">
                <a:tc>
                  <a:txBody>
                    <a:bodyPr/>
                    <a:lstStyle/>
                    <a:p>
                      <a:pPr marL="0" lvl="0" indent="0" algn="l" rtl="0">
                        <a:spcBef>
                          <a:spcPts val="0"/>
                        </a:spcBef>
                        <a:spcAft>
                          <a:spcPts val="0"/>
                        </a:spcAft>
                        <a:buNone/>
                      </a:pPr>
                      <a:r>
                        <a:rPr lang="en" sz="700"/>
                        <a:t>Features:</a:t>
                      </a:r>
                      <a:endParaRPr sz="700"/>
                    </a:p>
                  </a:txBody>
                  <a:tcPr marL="91425" marR="91425" marT="91425" marB="91425"/>
                </a:tc>
                <a:tc>
                  <a:txBody>
                    <a:bodyPr/>
                    <a:lstStyle/>
                    <a:p>
                      <a:pPr marL="0" lvl="0" indent="0" algn="l" rtl="0">
                        <a:spcBef>
                          <a:spcPts val="0"/>
                        </a:spcBef>
                        <a:spcAft>
                          <a:spcPts val="0"/>
                        </a:spcAft>
                        <a:buNone/>
                      </a:pPr>
                      <a:r>
                        <a:rPr lang="en" sz="700"/>
                        <a:t>Nature of variable</a:t>
                      </a:r>
                      <a:endParaRPr sz="700"/>
                    </a:p>
                  </a:txBody>
                  <a:tcPr marL="91425" marR="91425" marT="91425" marB="91425"/>
                </a:tc>
                <a:tc>
                  <a:txBody>
                    <a:bodyPr/>
                    <a:lstStyle/>
                    <a:p>
                      <a:pPr marL="0" lvl="0" indent="0" algn="l" rtl="0">
                        <a:spcBef>
                          <a:spcPts val="0"/>
                        </a:spcBef>
                        <a:spcAft>
                          <a:spcPts val="0"/>
                        </a:spcAft>
                        <a:buNone/>
                      </a:pPr>
                      <a:r>
                        <a:rPr lang="en" sz="700"/>
                        <a:t>Meaning</a:t>
                      </a:r>
                      <a:endParaRPr sz="700"/>
                    </a:p>
                  </a:txBody>
                  <a:tcPr marL="91425" marR="91425" marT="91425" marB="91425"/>
                </a:tc>
                <a:extLst>
                  <a:ext uri="{0D108BD9-81ED-4DB2-BD59-A6C34878D82A}">
                    <a16:rowId xmlns:a16="http://schemas.microsoft.com/office/drawing/2014/main" val="10000"/>
                  </a:ext>
                </a:extLst>
              </a:tr>
              <a:tr h="387400">
                <a:tc>
                  <a:txBody>
                    <a:bodyPr/>
                    <a:lstStyle/>
                    <a:p>
                      <a:pPr marL="0" lvl="0" indent="0" algn="l" rtl="0">
                        <a:spcBef>
                          <a:spcPts val="0"/>
                        </a:spcBef>
                        <a:spcAft>
                          <a:spcPts val="0"/>
                        </a:spcAft>
                        <a:buClr>
                          <a:schemeClr val="dk1"/>
                        </a:buClr>
                        <a:buSzPts val="1100"/>
                        <a:buFont typeface="Arial"/>
                        <a:buNone/>
                      </a:pPr>
                      <a:endParaRPr sz="700"/>
                    </a:p>
                    <a:p>
                      <a:pPr marL="0" lvl="0" indent="0" algn="l" rtl="0">
                        <a:spcBef>
                          <a:spcPts val="0"/>
                        </a:spcBef>
                        <a:spcAft>
                          <a:spcPts val="0"/>
                        </a:spcAft>
                        <a:buNone/>
                      </a:pPr>
                      <a:r>
                        <a:rPr lang="en" sz="700"/>
                        <a:t>Group</a:t>
                      </a:r>
                      <a:endParaRPr sz="700"/>
                    </a:p>
                  </a:txBody>
                  <a:tcPr marL="91425" marR="91425" marT="91425" marB="91425"/>
                </a:tc>
                <a:tc>
                  <a:txBody>
                    <a:bodyPr/>
                    <a:lstStyle/>
                    <a:p>
                      <a:pPr marL="0" lvl="0" indent="0" algn="l" rtl="0">
                        <a:spcBef>
                          <a:spcPts val="0"/>
                        </a:spcBef>
                        <a:spcAft>
                          <a:spcPts val="0"/>
                        </a:spcAft>
                        <a:buNone/>
                      </a:pPr>
                      <a:r>
                        <a:rPr lang="en" sz="700"/>
                        <a:t>Categorical</a:t>
                      </a:r>
                      <a:endParaRPr sz="700"/>
                    </a:p>
                  </a:txBody>
                  <a:tcPr marL="91425" marR="91425" marT="91425" marB="91425"/>
                </a:tc>
                <a:tc>
                  <a:txBody>
                    <a:bodyPr/>
                    <a:lstStyle/>
                    <a:p>
                      <a:pPr marL="0" lvl="0" indent="0" algn="l" rtl="0">
                        <a:spcBef>
                          <a:spcPts val="0"/>
                        </a:spcBef>
                        <a:spcAft>
                          <a:spcPts val="0"/>
                        </a:spcAft>
                        <a:buNone/>
                      </a:pPr>
                      <a:r>
                        <a:rPr lang="en" sz="700"/>
                        <a:t>The expertise category to which the participant belongs to</a:t>
                      </a:r>
                      <a:endParaRPr sz="700"/>
                    </a:p>
                  </a:txBody>
                  <a:tcPr marL="91425" marR="91425" marT="91425" marB="91425"/>
                </a:tc>
                <a:extLst>
                  <a:ext uri="{0D108BD9-81ED-4DB2-BD59-A6C34878D82A}">
                    <a16:rowId xmlns:a16="http://schemas.microsoft.com/office/drawing/2014/main" val="10001"/>
                  </a:ext>
                </a:extLst>
              </a:tr>
              <a:tr h="387400">
                <a:tc>
                  <a:txBody>
                    <a:bodyPr/>
                    <a:lstStyle/>
                    <a:p>
                      <a:pPr marL="0" lvl="0" indent="0" algn="l" rtl="0">
                        <a:spcBef>
                          <a:spcPts val="0"/>
                        </a:spcBef>
                        <a:spcAft>
                          <a:spcPts val="0"/>
                        </a:spcAft>
                        <a:buClr>
                          <a:schemeClr val="dk1"/>
                        </a:buClr>
                        <a:buSzPts val="1100"/>
                        <a:buFont typeface="Arial"/>
                        <a:buNone/>
                      </a:pPr>
                      <a:r>
                        <a:rPr lang="en" sz="700">
                          <a:solidFill>
                            <a:schemeClr val="dk1"/>
                          </a:solidFill>
                        </a:rPr>
                        <a:t>Fixations_Count</a:t>
                      </a:r>
                      <a:endParaRPr sz="700"/>
                    </a:p>
                  </a:txBody>
                  <a:tcPr marL="91425" marR="91425" marT="91425" marB="91425"/>
                </a:tc>
                <a:tc>
                  <a:txBody>
                    <a:bodyPr/>
                    <a:lstStyle/>
                    <a:p>
                      <a:pPr marL="0" lvl="0" indent="0" algn="l" rtl="0">
                        <a:spcBef>
                          <a:spcPts val="0"/>
                        </a:spcBef>
                        <a:spcAft>
                          <a:spcPts val="0"/>
                        </a:spcAft>
                        <a:buNone/>
                      </a:pPr>
                      <a:br>
                        <a:rPr lang="en" sz="700">
                          <a:solidFill>
                            <a:schemeClr val="dk1"/>
                          </a:solidFill>
                        </a:rPr>
                      </a:br>
                      <a:r>
                        <a:rPr lang="en" sz="700">
                          <a:solidFill>
                            <a:schemeClr val="dk1"/>
                          </a:solidFill>
                        </a:rPr>
                        <a:t>Continuous</a:t>
                      </a:r>
                      <a:endParaRPr sz="700">
                        <a:solidFill>
                          <a:schemeClr val="dk1"/>
                        </a:solidFill>
                      </a:endParaRPr>
                    </a:p>
                  </a:txBody>
                  <a:tcPr marL="91425" marR="91425" marT="91425" marB="91425"/>
                </a:tc>
                <a:tc>
                  <a:txBody>
                    <a:bodyPr/>
                    <a:lstStyle/>
                    <a:p>
                      <a:pPr marL="0" lvl="0" indent="0" algn="l" rtl="0">
                        <a:spcBef>
                          <a:spcPts val="0"/>
                        </a:spcBef>
                        <a:spcAft>
                          <a:spcPts val="0"/>
                        </a:spcAft>
                        <a:buNone/>
                      </a:pPr>
                      <a:r>
                        <a:rPr lang="en" sz="700"/>
                        <a:t>The total count of the number of fixations across the AOI in question</a:t>
                      </a:r>
                      <a:endParaRPr sz="700"/>
                    </a:p>
                  </a:txBody>
                  <a:tcPr marL="91425" marR="91425" marT="91425" marB="91425"/>
                </a:tc>
                <a:extLst>
                  <a:ext uri="{0D108BD9-81ED-4DB2-BD59-A6C34878D82A}">
                    <a16:rowId xmlns:a16="http://schemas.microsoft.com/office/drawing/2014/main" val="10002"/>
                  </a:ext>
                </a:extLst>
              </a:tr>
              <a:tr h="387400">
                <a:tc>
                  <a:txBody>
                    <a:bodyPr/>
                    <a:lstStyle/>
                    <a:p>
                      <a:pPr marL="0" lvl="0" indent="0" algn="l" rtl="0">
                        <a:spcBef>
                          <a:spcPts val="0"/>
                        </a:spcBef>
                        <a:spcAft>
                          <a:spcPts val="0"/>
                        </a:spcAft>
                        <a:buClr>
                          <a:schemeClr val="dk1"/>
                        </a:buClr>
                        <a:buSzPts val="1100"/>
                        <a:buFont typeface="Arial"/>
                        <a:buNone/>
                      </a:pPr>
                      <a:r>
                        <a:rPr lang="en" sz="700">
                          <a:solidFill>
                            <a:schemeClr val="dk1"/>
                          </a:solidFill>
                        </a:rPr>
                        <a:t>First_Fixation_Duration</a:t>
                      </a:r>
                      <a:endParaRPr sz="700"/>
                    </a:p>
                  </a:txBody>
                  <a:tcPr marL="91425" marR="91425" marT="91425" marB="91425"/>
                </a:tc>
                <a:tc>
                  <a:txBody>
                    <a:bodyPr/>
                    <a:lstStyle/>
                    <a:p>
                      <a:pPr marL="0" lvl="0" indent="0" algn="l" rtl="0">
                        <a:spcBef>
                          <a:spcPts val="0"/>
                        </a:spcBef>
                        <a:spcAft>
                          <a:spcPts val="0"/>
                        </a:spcAft>
                        <a:buNone/>
                      </a:pPr>
                      <a:r>
                        <a:rPr lang="en" sz="700">
                          <a:solidFill>
                            <a:schemeClr val="dk1"/>
                          </a:solidFill>
                        </a:rPr>
                        <a:t>Continuous</a:t>
                      </a:r>
                      <a:endParaRPr sz="700">
                        <a:solidFill>
                          <a:schemeClr val="dk1"/>
                        </a:solidFill>
                      </a:endParaRPr>
                    </a:p>
                  </a:txBody>
                  <a:tcPr marL="91425" marR="91425" marT="91425" marB="91425"/>
                </a:tc>
                <a:tc>
                  <a:txBody>
                    <a:bodyPr/>
                    <a:lstStyle/>
                    <a:p>
                      <a:pPr marL="0" lvl="0" indent="0" algn="l" rtl="0">
                        <a:spcBef>
                          <a:spcPts val="0"/>
                        </a:spcBef>
                        <a:spcAft>
                          <a:spcPts val="0"/>
                        </a:spcAft>
                        <a:buNone/>
                      </a:pPr>
                      <a:r>
                        <a:rPr lang="en" sz="700"/>
                        <a:t>The duration in milliseconds for the first fixation of the participant at the AOI in question.</a:t>
                      </a:r>
                      <a:endParaRPr sz="700"/>
                    </a:p>
                  </a:txBody>
                  <a:tcPr marL="91425" marR="91425" marT="91425" marB="91425"/>
                </a:tc>
                <a:extLst>
                  <a:ext uri="{0D108BD9-81ED-4DB2-BD59-A6C34878D82A}">
                    <a16:rowId xmlns:a16="http://schemas.microsoft.com/office/drawing/2014/main" val="10003"/>
                  </a:ext>
                </a:extLst>
              </a:tr>
              <a:tr h="387400">
                <a:tc>
                  <a:txBody>
                    <a:bodyPr/>
                    <a:lstStyle/>
                    <a:p>
                      <a:pPr marL="0" lvl="0" indent="0" algn="l" rtl="0">
                        <a:spcBef>
                          <a:spcPts val="0"/>
                        </a:spcBef>
                        <a:spcAft>
                          <a:spcPts val="0"/>
                        </a:spcAft>
                        <a:buClr>
                          <a:schemeClr val="dk1"/>
                        </a:buClr>
                        <a:buSzPts val="1100"/>
                        <a:buFont typeface="Arial"/>
                        <a:buNone/>
                      </a:pPr>
                      <a:r>
                        <a:rPr lang="en" sz="700">
                          <a:solidFill>
                            <a:schemeClr val="dk1"/>
                          </a:solidFill>
                        </a:rPr>
                        <a:t>Average_Fixations_Duration</a:t>
                      </a:r>
                      <a:endParaRPr sz="700"/>
                    </a:p>
                  </a:txBody>
                  <a:tcPr marL="91425" marR="91425" marT="91425" marB="91425"/>
                </a:tc>
                <a:tc>
                  <a:txBody>
                    <a:bodyPr/>
                    <a:lstStyle/>
                    <a:p>
                      <a:pPr marL="0" lvl="0" indent="0" algn="l" rtl="0">
                        <a:spcBef>
                          <a:spcPts val="0"/>
                        </a:spcBef>
                        <a:spcAft>
                          <a:spcPts val="0"/>
                        </a:spcAft>
                        <a:buNone/>
                      </a:pPr>
                      <a:r>
                        <a:rPr lang="en" sz="700">
                          <a:solidFill>
                            <a:schemeClr val="dk1"/>
                          </a:solidFill>
                        </a:rPr>
                        <a:t>Continuous</a:t>
                      </a:r>
                      <a:endParaRPr sz="700">
                        <a:solidFill>
                          <a:schemeClr val="dk1"/>
                        </a:solidFill>
                      </a:endParaRPr>
                    </a:p>
                  </a:txBody>
                  <a:tcPr marL="91425" marR="91425" marT="91425" marB="91425"/>
                </a:tc>
                <a:tc>
                  <a:txBody>
                    <a:bodyPr/>
                    <a:lstStyle/>
                    <a:p>
                      <a:pPr marL="0" lvl="0" indent="0" algn="l" rtl="0">
                        <a:spcBef>
                          <a:spcPts val="0"/>
                        </a:spcBef>
                        <a:spcAft>
                          <a:spcPts val="0"/>
                        </a:spcAft>
                        <a:buNone/>
                      </a:pPr>
                      <a:r>
                        <a:rPr lang="en" sz="700"/>
                        <a:t>The average fixations duration in milliseconds for the total fixations of the participant at the AOI in question.</a:t>
                      </a:r>
                      <a:endParaRPr sz="700"/>
                    </a:p>
                  </a:txBody>
                  <a:tcPr marL="91425" marR="91425" marT="91425" marB="91425"/>
                </a:tc>
                <a:extLst>
                  <a:ext uri="{0D108BD9-81ED-4DB2-BD59-A6C34878D82A}">
                    <a16:rowId xmlns:a16="http://schemas.microsoft.com/office/drawing/2014/main" val="10004"/>
                  </a:ext>
                </a:extLst>
              </a:tr>
              <a:tr h="387400">
                <a:tc>
                  <a:txBody>
                    <a:bodyPr/>
                    <a:lstStyle/>
                    <a:p>
                      <a:pPr marL="0" lvl="0" indent="0" algn="l" rtl="0">
                        <a:spcBef>
                          <a:spcPts val="0"/>
                        </a:spcBef>
                        <a:spcAft>
                          <a:spcPts val="0"/>
                        </a:spcAft>
                        <a:buClr>
                          <a:schemeClr val="dk1"/>
                        </a:buClr>
                        <a:buSzPts val="1100"/>
                        <a:buFont typeface="Arial"/>
                        <a:buNone/>
                      </a:pPr>
                      <a:r>
                        <a:rPr lang="en" sz="700">
                          <a:solidFill>
                            <a:schemeClr val="dk1"/>
                          </a:solidFill>
                        </a:rPr>
                        <a:t>Time_spent_F_Percentage</a:t>
                      </a:r>
                      <a:endParaRPr sz="700"/>
                    </a:p>
                  </a:txBody>
                  <a:tcPr marL="91425" marR="91425" marT="91425" marB="91425"/>
                </a:tc>
                <a:tc>
                  <a:txBody>
                    <a:bodyPr/>
                    <a:lstStyle/>
                    <a:p>
                      <a:pPr marL="0" lvl="0" indent="0" algn="l" rtl="0">
                        <a:spcBef>
                          <a:spcPts val="0"/>
                        </a:spcBef>
                        <a:spcAft>
                          <a:spcPts val="0"/>
                        </a:spcAft>
                        <a:buNone/>
                      </a:pPr>
                      <a:r>
                        <a:rPr lang="en" sz="700">
                          <a:solidFill>
                            <a:schemeClr val="dk1"/>
                          </a:solidFill>
                        </a:rPr>
                        <a:t>Continuous</a:t>
                      </a:r>
                      <a:endParaRPr sz="700">
                        <a:solidFill>
                          <a:schemeClr val="dk1"/>
                        </a:solidFill>
                      </a:endParaRPr>
                    </a:p>
                  </a:txBody>
                  <a:tcPr marL="91425" marR="91425" marT="91425" marB="91425"/>
                </a:tc>
                <a:tc>
                  <a:txBody>
                    <a:bodyPr/>
                    <a:lstStyle/>
                    <a:p>
                      <a:pPr marL="0" lvl="0" indent="0" algn="l" rtl="0">
                        <a:spcBef>
                          <a:spcPts val="0"/>
                        </a:spcBef>
                        <a:spcAft>
                          <a:spcPts val="0"/>
                        </a:spcAft>
                        <a:buNone/>
                      </a:pPr>
                      <a:r>
                        <a:rPr lang="en" sz="700"/>
                        <a:t>The percentage in terms of time that the participant spent fixating at the AOI in question.</a:t>
                      </a:r>
                      <a:endParaRPr sz="700"/>
                    </a:p>
                  </a:txBody>
                  <a:tcPr marL="91425" marR="91425" marT="91425" marB="91425"/>
                </a:tc>
                <a:extLst>
                  <a:ext uri="{0D108BD9-81ED-4DB2-BD59-A6C34878D82A}">
                    <a16:rowId xmlns:a16="http://schemas.microsoft.com/office/drawing/2014/main" val="10005"/>
                  </a:ext>
                </a:extLst>
              </a:tr>
              <a:tr h="387400">
                <a:tc>
                  <a:txBody>
                    <a:bodyPr/>
                    <a:lstStyle/>
                    <a:p>
                      <a:pPr marL="0" lvl="0" indent="0" algn="l" rtl="0">
                        <a:spcBef>
                          <a:spcPts val="0"/>
                        </a:spcBef>
                        <a:spcAft>
                          <a:spcPts val="0"/>
                        </a:spcAft>
                        <a:buClr>
                          <a:schemeClr val="dk1"/>
                        </a:buClr>
                        <a:buSzPts val="1100"/>
                        <a:buFont typeface="Arial"/>
                        <a:buNone/>
                      </a:pPr>
                      <a:r>
                        <a:rPr lang="en" sz="700">
                          <a:solidFill>
                            <a:schemeClr val="dk1"/>
                          </a:solidFill>
                        </a:rPr>
                        <a:t>Mouse_Clicks</a:t>
                      </a:r>
                      <a:endParaRPr sz="700">
                        <a:solidFill>
                          <a:schemeClr val="dk1"/>
                        </a:solidFill>
                      </a:endParaRPr>
                    </a:p>
                  </a:txBody>
                  <a:tcPr marL="91425" marR="91425" marT="91425" marB="91425"/>
                </a:tc>
                <a:tc>
                  <a:txBody>
                    <a:bodyPr/>
                    <a:lstStyle/>
                    <a:p>
                      <a:pPr marL="0" lvl="0" indent="0" algn="l" rtl="0">
                        <a:spcBef>
                          <a:spcPts val="0"/>
                        </a:spcBef>
                        <a:spcAft>
                          <a:spcPts val="0"/>
                        </a:spcAft>
                        <a:buNone/>
                      </a:pPr>
                      <a:r>
                        <a:rPr lang="en" sz="700">
                          <a:solidFill>
                            <a:schemeClr val="dk1"/>
                          </a:solidFill>
                        </a:rPr>
                        <a:t>Continuous</a:t>
                      </a:r>
                      <a:endParaRPr sz="700">
                        <a:solidFill>
                          <a:schemeClr val="dk1"/>
                        </a:solidFill>
                      </a:endParaRPr>
                    </a:p>
                  </a:txBody>
                  <a:tcPr marL="91425" marR="91425" marT="91425" marB="91425"/>
                </a:tc>
                <a:tc>
                  <a:txBody>
                    <a:bodyPr/>
                    <a:lstStyle/>
                    <a:p>
                      <a:pPr marL="0" lvl="0" indent="0" algn="l" rtl="0">
                        <a:spcBef>
                          <a:spcPts val="0"/>
                        </a:spcBef>
                        <a:spcAft>
                          <a:spcPts val="0"/>
                        </a:spcAft>
                        <a:buNone/>
                      </a:pPr>
                      <a:r>
                        <a:rPr lang="en" sz="700"/>
                        <a:t>The number of mouse clicks by the participant in the AOI in question</a:t>
                      </a:r>
                      <a:endParaRPr sz="700"/>
                    </a:p>
                  </a:txBody>
                  <a:tcPr marL="91425" marR="91425" marT="91425" marB="91425"/>
                </a:tc>
                <a:extLst>
                  <a:ext uri="{0D108BD9-81ED-4DB2-BD59-A6C34878D82A}">
                    <a16:rowId xmlns:a16="http://schemas.microsoft.com/office/drawing/2014/main" val="10006"/>
                  </a:ext>
                </a:extLst>
              </a:tr>
              <a:tr h="387400">
                <a:tc>
                  <a:txBody>
                    <a:bodyPr/>
                    <a:lstStyle/>
                    <a:p>
                      <a:pPr marL="0" lvl="0" indent="0" algn="l" rtl="0">
                        <a:spcBef>
                          <a:spcPts val="0"/>
                        </a:spcBef>
                        <a:spcAft>
                          <a:spcPts val="0"/>
                        </a:spcAft>
                        <a:buClr>
                          <a:schemeClr val="dk1"/>
                        </a:buClr>
                        <a:buSzPts val="1100"/>
                        <a:buFont typeface="Arial"/>
                        <a:buNone/>
                      </a:pPr>
                      <a:r>
                        <a:rPr lang="en" sz="700">
                          <a:solidFill>
                            <a:schemeClr val="dk1"/>
                          </a:solidFill>
                        </a:rPr>
                        <a:t>Revisit_F_Revisits</a:t>
                      </a:r>
                      <a:endParaRPr sz="700"/>
                    </a:p>
                  </a:txBody>
                  <a:tcPr marL="91425" marR="91425" marT="91425" marB="91425"/>
                </a:tc>
                <a:tc>
                  <a:txBody>
                    <a:bodyPr/>
                    <a:lstStyle/>
                    <a:p>
                      <a:pPr marL="0" lvl="0" indent="0" algn="l" rtl="0">
                        <a:spcBef>
                          <a:spcPts val="0"/>
                        </a:spcBef>
                        <a:spcAft>
                          <a:spcPts val="0"/>
                        </a:spcAft>
                        <a:buNone/>
                      </a:pPr>
                      <a:r>
                        <a:rPr lang="en" sz="700">
                          <a:solidFill>
                            <a:schemeClr val="dk1"/>
                          </a:solidFill>
                        </a:rPr>
                        <a:t>Categorical</a:t>
                      </a:r>
                      <a:endParaRPr sz="700">
                        <a:solidFill>
                          <a:schemeClr val="dk1"/>
                        </a:solidFill>
                      </a:endParaRPr>
                    </a:p>
                  </a:txBody>
                  <a:tcPr marL="91425" marR="91425" marT="91425" marB="91425"/>
                </a:tc>
                <a:tc>
                  <a:txBody>
                    <a:bodyPr/>
                    <a:lstStyle/>
                    <a:p>
                      <a:pPr marL="0" lvl="0" indent="0" algn="l" rtl="0">
                        <a:spcBef>
                          <a:spcPts val="0"/>
                        </a:spcBef>
                        <a:spcAft>
                          <a:spcPts val="0"/>
                        </a:spcAft>
                        <a:buNone/>
                      </a:pPr>
                      <a:r>
                        <a:rPr lang="en" sz="700"/>
                        <a:t>The number of revisits that the participant refixated the AOI in question.</a:t>
                      </a:r>
                      <a:endParaRPr sz="700"/>
                    </a:p>
                  </a:txBody>
                  <a:tcPr marL="91425" marR="91425" marT="91425" marB="91425"/>
                </a:tc>
                <a:extLst>
                  <a:ext uri="{0D108BD9-81ED-4DB2-BD59-A6C34878D82A}">
                    <a16:rowId xmlns:a16="http://schemas.microsoft.com/office/drawing/2014/main" val="10007"/>
                  </a:ext>
                </a:extLst>
              </a:tr>
              <a:tr h="283075">
                <a:tc>
                  <a:txBody>
                    <a:bodyPr/>
                    <a:lstStyle/>
                    <a:p>
                      <a:pPr marL="0" lvl="0" indent="0" algn="l" rtl="0">
                        <a:spcBef>
                          <a:spcPts val="0"/>
                        </a:spcBef>
                        <a:spcAft>
                          <a:spcPts val="0"/>
                        </a:spcAft>
                        <a:buClr>
                          <a:schemeClr val="dk1"/>
                        </a:buClr>
                        <a:buSzPts val="1100"/>
                        <a:buFont typeface="Arial"/>
                        <a:buNone/>
                      </a:pPr>
                      <a:r>
                        <a:rPr lang="en" sz="700">
                          <a:solidFill>
                            <a:schemeClr val="dk1"/>
                          </a:solidFill>
                        </a:rPr>
                        <a:t>Revisit_F_Visitors</a:t>
                      </a:r>
                      <a:endParaRPr sz="700"/>
                    </a:p>
                  </a:txBody>
                  <a:tcPr marL="91425" marR="91425" marT="91425" marB="91425"/>
                </a:tc>
                <a:tc>
                  <a:txBody>
                    <a:bodyPr/>
                    <a:lstStyle/>
                    <a:p>
                      <a:pPr marL="0" lvl="0" indent="0" algn="l" rtl="0">
                        <a:spcBef>
                          <a:spcPts val="0"/>
                        </a:spcBef>
                        <a:spcAft>
                          <a:spcPts val="0"/>
                        </a:spcAft>
                        <a:buNone/>
                      </a:pPr>
                      <a:r>
                        <a:rPr lang="en" sz="700">
                          <a:solidFill>
                            <a:schemeClr val="dk1"/>
                          </a:solidFill>
                        </a:rPr>
                        <a:t>Categorical</a:t>
                      </a:r>
                      <a:endParaRPr sz="700">
                        <a:solidFill>
                          <a:schemeClr val="dk1"/>
                        </a:solidFill>
                      </a:endParaRPr>
                    </a:p>
                  </a:txBody>
                  <a:tcPr marL="91425" marR="91425" marT="91425" marB="91425"/>
                </a:tc>
                <a:tc>
                  <a:txBody>
                    <a:bodyPr/>
                    <a:lstStyle/>
                    <a:p>
                      <a:pPr marL="0" lvl="0" indent="0" algn="l" rtl="0">
                        <a:spcBef>
                          <a:spcPts val="0"/>
                        </a:spcBef>
                        <a:spcAft>
                          <a:spcPts val="0"/>
                        </a:spcAft>
                        <a:buNone/>
                      </a:pPr>
                      <a:r>
                        <a:rPr lang="en" sz="700"/>
                        <a:t>Whether the participant re-fixated the AOI in question</a:t>
                      </a:r>
                      <a:endParaRPr sz="700"/>
                    </a:p>
                  </a:txBody>
                  <a:tcPr marL="91425" marR="91425" marT="91425" marB="91425"/>
                </a:tc>
                <a:extLst>
                  <a:ext uri="{0D108BD9-81ED-4DB2-BD59-A6C34878D82A}">
                    <a16:rowId xmlns:a16="http://schemas.microsoft.com/office/drawing/2014/main" val="10008"/>
                  </a:ext>
                </a:extLst>
              </a:tr>
              <a:tr h="387400">
                <a:tc>
                  <a:txBody>
                    <a:bodyPr/>
                    <a:lstStyle/>
                    <a:p>
                      <a:pPr marL="0" lvl="0" indent="0" algn="l" rtl="0">
                        <a:spcBef>
                          <a:spcPts val="0"/>
                        </a:spcBef>
                        <a:spcAft>
                          <a:spcPts val="0"/>
                        </a:spcAft>
                        <a:buClr>
                          <a:schemeClr val="dk1"/>
                        </a:buClr>
                        <a:buSzPts val="1100"/>
                        <a:buFont typeface="Arial"/>
                        <a:buNone/>
                      </a:pPr>
                      <a:r>
                        <a:rPr lang="en" sz="700">
                          <a:solidFill>
                            <a:schemeClr val="dk1"/>
                          </a:solidFill>
                        </a:rPr>
                        <a:t>Revisit_F_Revisitors</a:t>
                      </a:r>
                      <a:endParaRPr sz="700"/>
                    </a:p>
                  </a:txBody>
                  <a:tcPr marL="91425" marR="91425" marT="91425" marB="91425"/>
                </a:tc>
                <a:tc>
                  <a:txBody>
                    <a:bodyPr/>
                    <a:lstStyle/>
                    <a:p>
                      <a:pPr marL="0" lvl="0" indent="0" algn="l" rtl="0">
                        <a:spcBef>
                          <a:spcPts val="0"/>
                        </a:spcBef>
                        <a:spcAft>
                          <a:spcPts val="0"/>
                        </a:spcAft>
                        <a:buNone/>
                      </a:pPr>
                      <a:r>
                        <a:rPr lang="en" sz="700">
                          <a:solidFill>
                            <a:schemeClr val="dk1"/>
                          </a:solidFill>
                        </a:rPr>
                        <a:t>Categorical</a:t>
                      </a:r>
                      <a:endParaRPr sz="700">
                        <a:solidFill>
                          <a:schemeClr val="dk1"/>
                        </a:solidFill>
                      </a:endParaRPr>
                    </a:p>
                  </a:txBody>
                  <a:tcPr marL="91425" marR="91425" marT="91425" marB="91425"/>
                </a:tc>
                <a:tc>
                  <a:txBody>
                    <a:bodyPr/>
                    <a:lstStyle/>
                    <a:p>
                      <a:pPr marL="0" lvl="0" indent="0" algn="l" rtl="0">
                        <a:spcBef>
                          <a:spcPts val="0"/>
                        </a:spcBef>
                        <a:spcAft>
                          <a:spcPts val="0"/>
                        </a:spcAft>
                        <a:buNone/>
                      </a:pPr>
                      <a:r>
                        <a:rPr lang="en" sz="700"/>
                        <a:t>Whether there exists participants that re-fixated (revisitors) the AOI in question</a:t>
                      </a:r>
                      <a:endParaRPr sz="700"/>
                    </a:p>
                  </a:txBody>
                  <a:tcPr marL="91425" marR="91425" marT="91425" marB="91425"/>
                </a:tc>
                <a:extLst>
                  <a:ext uri="{0D108BD9-81ED-4DB2-BD59-A6C34878D82A}">
                    <a16:rowId xmlns:a16="http://schemas.microsoft.com/office/drawing/2014/main" val="10009"/>
                  </a:ext>
                </a:extLst>
              </a:tr>
              <a:tr h="387400">
                <a:tc>
                  <a:txBody>
                    <a:bodyPr/>
                    <a:lstStyle/>
                    <a:p>
                      <a:pPr marL="0" lvl="0" indent="0" algn="l" rtl="0">
                        <a:spcBef>
                          <a:spcPts val="0"/>
                        </a:spcBef>
                        <a:spcAft>
                          <a:spcPts val="0"/>
                        </a:spcAft>
                        <a:buClr>
                          <a:schemeClr val="dk1"/>
                        </a:buClr>
                        <a:buSzPts val="1100"/>
                        <a:buFont typeface="Arial"/>
                        <a:buNone/>
                      </a:pPr>
                      <a:r>
                        <a:rPr lang="en" sz="700">
                          <a:solidFill>
                            <a:schemeClr val="dk1"/>
                          </a:solidFill>
                        </a:rPr>
                        <a:t>Duration</a:t>
                      </a:r>
                      <a:endParaRPr sz="700"/>
                    </a:p>
                  </a:txBody>
                  <a:tcPr marL="91425" marR="91425" marT="91425" marB="91425"/>
                </a:tc>
                <a:tc>
                  <a:txBody>
                    <a:bodyPr/>
                    <a:lstStyle/>
                    <a:p>
                      <a:pPr marL="0" lvl="0" indent="0" algn="l" rtl="0">
                        <a:spcBef>
                          <a:spcPts val="0"/>
                        </a:spcBef>
                        <a:spcAft>
                          <a:spcPts val="0"/>
                        </a:spcAft>
                        <a:buNone/>
                      </a:pPr>
                      <a:r>
                        <a:rPr lang="en" sz="700">
                          <a:solidFill>
                            <a:schemeClr val="dk1"/>
                          </a:solidFill>
                        </a:rPr>
                        <a:t>Continuous</a:t>
                      </a:r>
                      <a:endParaRPr sz="700">
                        <a:solidFill>
                          <a:schemeClr val="dk1"/>
                        </a:solidFill>
                      </a:endParaRPr>
                    </a:p>
                  </a:txBody>
                  <a:tcPr marL="91425" marR="91425" marT="91425" marB="91425"/>
                </a:tc>
                <a:tc>
                  <a:txBody>
                    <a:bodyPr/>
                    <a:lstStyle/>
                    <a:p>
                      <a:pPr marL="0" lvl="0" indent="0" algn="l" rtl="0">
                        <a:spcBef>
                          <a:spcPts val="0"/>
                        </a:spcBef>
                        <a:spcAft>
                          <a:spcPts val="0"/>
                        </a:spcAft>
                        <a:buNone/>
                      </a:pPr>
                      <a:r>
                        <a:rPr lang="en" sz="700"/>
                        <a:t>The duration for which the ECG remained displayed to the participant</a:t>
                      </a:r>
                      <a:endParaRPr sz="70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subTitle" idx="1"/>
          </p:nvPr>
        </p:nvSpPr>
        <p:spPr>
          <a:xfrm>
            <a:off x="128825" y="606250"/>
            <a:ext cx="8520600" cy="5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Research Questions:</a:t>
            </a:r>
            <a:endParaRPr>
              <a:latin typeface="Times New Roman"/>
              <a:ea typeface="Times New Roman"/>
              <a:cs typeface="Times New Roman"/>
              <a:sym typeface="Times New Roman"/>
            </a:endParaRPr>
          </a:p>
        </p:txBody>
      </p:sp>
      <p:sp>
        <p:nvSpPr>
          <p:cNvPr id="118" name="Google Shape;118;p22"/>
          <p:cNvSpPr txBox="1"/>
          <p:nvPr/>
        </p:nvSpPr>
        <p:spPr>
          <a:xfrm>
            <a:off x="249425" y="1115650"/>
            <a:ext cx="7773000" cy="42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Times New Roman"/>
                <a:ea typeface="Times New Roman"/>
                <a:cs typeface="Times New Roman"/>
                <a:sym typeface="Times New Roman"/>
              </a:rPr>
              <a:t>Objective 1: User expertise - performed a multinomial classification to predict the expertise of  various participants in the study</a:t>
            </a:r>
            <a:endParaRPr sz="1700">
              <a:solidFill>
                <a:schemeClr val="dk2"/>
              </a:solidFill>
              <a:latin typeface="Times New Roman"/>
              <a:ea typeface="Times New Roman"/>
              <a:cs typeface="Times New Roman"/>
              <a:sym typeface="Times New Roman"/>
            </a:endParaRPr>
          </a:p>
          <a:p>
            <a:pPr marL="457200" lvl="0" indent="-304800" algn="l" rtl="0">
              <a:lnSpc>
                <a:spcPct val="115000"/>
              </a:lnSpc>
              <a:spcBef>
                <a:spcPts val="300"/>
              </a:spcBef>
              <a:spcAft>
                <a:spcPts val="0"/>
              </a:spcAft>
              <a:buClr>
                <a:srgbClr val="1F1F1F"/>
              </a:buClr>
              <a:buSzPts val="1200"/>
              <a:buFont typeface="Times New Roman"/>
              <a:buChar char="●"/>
            </a:pPr>
            <a:r>
              <a:rPr lang="en" sz="1200">
                <a:solidFill>
                  <a:srgbClr val="1F1F1F"/>
                </a:solidFill>
                <a:highlight>
                  <a:srgbClr val="FFFFFF"/>
                </a:highlight>
                <a:latin typeface="Times New Roman"/>
                <a:ea typeface="Times New Roman"/>
                <a:cs typeface="Times New Roman"/>
                <a:sym typeface="Times New Roman"/>
              </a:rPr>
              <a:t>Predicting User Expertise: Utilizing multinomial classification, we aim to accurately identify the expertise level of participants in the study.</a:t>
            </a:r>
            <a:endParaRPr sz="1800">
              <a:solidFill>
                <a:schemeClr val="dk2"/>
              </a:solidFill>
              <a:latin typeface="Times New Roman"/>
              <a:ea typeface="Times New Roman"/>
              <a:cs typeface="Times New Roman"/>
              <a:sym typeface="Times New Roman"/>
            </a:endParaRPr>
          </a:p>
          <a:p>
            <a:pPr marL="0" lvl="0" indent="0" algn="l" rtl="0">
              <a:spcBef>
                <a:spcPts val="1100"/>
              </a:spcBef>
              <a:spcAft>
                <a:spcPts val="0"/>
              </a:spcAft>
              <a:buNone/>
            </a:pPr>
            <a:r>
              <a:rPr lang="en" sz="1700">
                <a:solidFill>
                  <a:schemeClr val="dk2"/>
                </a:solidFill>
                <a:latin typeface="Times New Roman"/>
                <a:ea typeface="Times New Roman"/>
                <a:cs typeface="Times New Roman"/>
                <a:sym typeface="Times New Roman"/>
              </a:rPr>
              <a:t>Objective 2: What individual characteristics predict whether a participant will revisit a grid-based AOI?</a:t>
            </a:r>
            <a:endParaRPr sz="1700">
              <a:solidFill>
                <a:schemeClr val="dk2"/>
              </a:solidFill>
              <a:latin typeface="Times New Roman"/>
              <a:ea typeface="Times New Roman"/>
              <a:cs typeface="Times New Roman"/>
              <a:sym typeface="Times New Roman"/>
            </a:endParaRPr>
          </a:p>
          <a:p>
            <a:pPr marL="457200" lvl="0" indent="-304800" algn="l" rtl="0">
              <a:lnSpc>
                <a:spcPct val="115000"/>
              </a:lnSpc>
              <a:spcBef>
                <a:spcPts val="300"/>
              </a:spcBef>
              <a:spcAft>
                <a:spcPts val="0"/>
              </a:spcAft>
              <a:buClr>
                <a:srgbClr val="1F1F1F"/>
              </a:buClr>
              <a:buSzPts val="1200"/>
              <a:buFont typeface="Times New Roman"/>
              <a:buChar char="●"/>
            </a:pPr>
            <a:r>
              <a:rPr lang="en" sz="1200">
                <a:solidFill>
                  <a:srgbClr val="1F1F1F"/>
                </a:solidFill>
                <a:highlight>
                  <a:srgbClr val="FFFFFF"/>
                </a:highlight>
                <a:latin typeface="Times New Roman"/>
                <a:ea typeface="Times New Roman"/>
                <a:cs typeface="Times New Roman"/>
                <a:sym typeface="Times New Roman"/>
              </a:rPr>
              <a:t>Unveiling Revisiting Factors: We explore what individual characteristics predict whether a participant will revisit a specific grid-based AOI.</a:t>
            </a:r>
            <a:endParaRPr sz="1800">
              <a:solidFill>
                <a:schemeClr val="dk2"/>
              </a:solidFill>
              <a:latin typeface="Times New Roman"/>
              <a:ea typeface="Times New Roman"/>
              <a:cs typeface="Times New Roman"/>
              <a:sym typeface="Times New Roman"/>
            </a:endParaRPr>
          </a:p>
          <a:p>
            <a:pPr marL="0" lvl="0" indent="0" algn="l" rtl="0">
              <a:spcBef>
                <a:spcPts val="1100"/>
              </a:spcBef>
              <a:spcAft>
                <a:spcPts val="0"/>
              </a:spcAft>
              <a:buNone/>
            </a:pPr>
            <a:r>
              <a:rPr lang="en" sz="1700">
                <a:solidFill>
                  <a:schemeClr val="dk2"/>
                </a:solidFill>
                <a:latin typeface="Times New Roman"/>
                <a:ea typeface="Times New Roman"/>
                <a:cs typeface="Times New Roman"/>
                <a:sym typeface="Times New Roman"/>
              </a:rPr>
              <a:t>Objective 3: Use a regression model to predict the time spent on each AOI (Time_spent_G) based on the practitioner's group (Group) and other features. This will quantify the influence of practitioner role on attention allocation to specific AOIs.</a:t>
            </a:r>
            <a:endParaRPr sz="1700">
              <a:solidFill>
                <a:schemeClr val="dk2"/>
              </a:solidFill>
              <a:latin typeface="Times New Roman"/>
              <a:ea typeface="Times New Roman"/>
              <a:cs typeface="Times New Roman"/>
              <a:sym typeface="Times New Roman"/>
            </a:endParaRPr>
          </a:p>
          <a:p>
            <a:pPr marL="457200" lvl="0" indent="-304800" algn="l" rtl="0">
              <a:lnSpc>
                <a:spcPct val="115000"/>
              </a:lnSpc>
              <a:spcBef>
                <a:spcPts val="300"/>
              </a:spcBef>
              <a:spcAft>
                <a:spcPts val="0"/>
              </a:spcAft>
              <a:buClr>
                <a:srgbClr val="1F1F1F"/>
              </a:buClr>
              <a:buSzPts val="1200"/>
              <a:buFont typeface="Times New Roman"/>
              <a:buChar char="●"/>
            </a:pPr>
            <a:r>
              <a:rPr lang="en" sz="1200">
                <a:solidFill>
                  <a:srgbClr val="1F1F1F"/>
                </a:solidFill>
                <a:highlight>
                  <a:srgbClr val="FFFFFF"/>
                </a:highlight>
                <a:latin typeface="Times New Roman"/>
                <a:ea typeface="Times New Roman"/>
                <a:cs typeface="Times New Roman"/>
                <a:sym typeface="Times New Roman"/>
              </a:rPr>
              <a:t>Quantifying Practitioner Role Influence: Employing a regression model, we strive to quantify the influence of practitioner role on the time spent on each AOI (Time_spent_G) based on group affiliation and other relevant features.</a:t>
            </a:r>
            <a:endParaRPr sz="1200">
              <a:solidFill>
                <a:srgbClr val="1F1F1F"/>
              </a:solidFill>
              <a:highlight>
                <a:srgbClr val="FFFFFF"/>
              </a:highlight>
              <a:latin typeface="Times New Roman"/>
              <a:ea typeface="Times New Roman"/>
              <a:cs typeface="Times New Roman"/>
              <a:sym typeface="Times New Roman"/>
            </a:endParaRPr>
          </a:p>
          <a:p>
            <a:pPr marL="0" lvl="0" indent="0" algn="l" rtl="0">
              <a:spcBef>
                <a:spcPts val="110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a:p>
            <a:pPr marL="457200" lvl="0" indent="0" algn="l" rtl="0">
              <a:lnSpc>
                <a:spcPct val="115000"/>
              </a:lnSpc>
              <a:spcBef>
                <a:spcPts val="300"/>
              </a:spcBef>
              <a:spcAft>
                <a:spcPts val="0"/>
              </a:spcAft>
              <a:buNone/>
            </a:pPr>
            <a:endParaRPr sz="1800">
              <a:solidFill>
                <a:schemeClr val="dk2"/>
              </a:solidFill>
            </a:endParaRPr>
          </a:p>
          <a:p>
            <a:pPr marL="0" lvl="0" indent="0" algn="l" rtl="0">
              <a:spcBef>
                <a:spcPts val="1100"/>
              </a:spcBef>
              <a:spcAft>
                <a:spcPts val="0"/>
              </a:spcAft>
              <a:buClr>
                <a:schemeClr val="dk1"/>
              </a:buClr>
              <a:buSzPts val="1100"/>
              <a:buFont typeface="Arial"/>
              <a:buNone/>
            </a:pPr>
            <a:endParaRPr sz="1800">
              <a:solidFill>
                <a:schemeClr val="dk2"/>
              </a:solidFill>
            </a:endParaRPr>
          </a:p>
          <a:p>
            <a:pPr marL="0" lvl="0" indent="0" algn="l" rtl="0">
              <a:spcBef>
                <a:spcPts val="0"/>
              </a:spcBef>
              <a:spcAft>
                <a:spcPts val="0"/>
              </a:spcAft>
              <a:buClr>
                <a:schemeClr val="dk1"/>
              </a:buClr>
              <a:buSzPts val="1100"/>
              <a:buFont typeface="Arial"/>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ctrTitle"/>
          </p:nvPr>
        </p:nvSpPr>
        <p:spPr>
          <a:xfrm>
            <a:off x="-404175" y="55725"/>
            <a:ext cx="8520600" cy="12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latin typeface="Times New Roman"/>
                <a:ea typeface="Times New Roman"/>
                <a:cs typeface="Times New Roman"/>
                <a:sym typeface="Times New Roman"/>
              </a:rPr>
              <a:t>Distribution Of Target Classes</a:t>
            </a:r>
            <a:endParaRPr sz="3700">
              <a:latin typeface="Times New Roman"/>
              <a:ea typeface="Times New Roman"/>
              <a:cs typeface="Times New Roman"/>
              <a:sym typeface="Times New Roman"/>
            </a:endParaRPr>
          </a:p>
        </p:txBody>
      </p:sp>
      <p:pic>
        <p:nvPicPr>
          <p:cNvPr id="124" name="Google Shape;124;p23"/>
          <p:cNvPicPr preferRelativeResize="0"/>
          <p:nvPr/>
        </p:nvPicPr>
        <p:blipFill>
          <a:blip r:embed="rId3">
            <a:alphaModFix/>
          </a:blip>
          <a:stretch>
            <a:fillRect/>
          </a:stretch>
        </p:blipFill>
        <p:spPr>
          <a:xfrm>
            <a:off x="146950" y="1499675"/>
            <a:ext cx="4519025" cy="3429875"/>
          </a:xfrm>
          <a:prstGeom prst="rect">
            <a:avLst/>
          </a:prstGeom>
          <a:noFill/>
          <a:ln>
            <a:noFill/>
          </a:ln>
        </p:spPr>
      </p:pic>
      <p:pic>
        <p:nvPicPr>
          <p:cNvPr id="125" name="Google Shape;125;p23"/>
          <p:cNvPicPr preferRelativeResize="0"/>
          <p:nvPr/>
        </p:nvPicPr>
        <p:blipFill>
          <a:blip r:embed="rId4">
            <a:alphaModFix/>
          </a:blip>
          <a:stretch>
            <a:fillRect/>
          </a:stretch>
        </p:blipFill>
        <p:spPr>
          <a:xfrm>
            <a:off x="4745850" y="1591288"/>
            <a:ext cx="3920950" cy="32466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1928</Words>
  <Application>Microsoft Office PowerPoint</Application>
  <PresentationFormat>On-screen Show (16:9)</PresentationFormat>
  <Paragraphs>213</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Roboto</vt:lpstr>
      <vt:lpstr>Times New Roman</vt:lpstr>
      <vt:lpstr>Roboto Black</vt:lpstr>
      <vt:lpstr>Arial</vt:lpstr>
      <vt:lpstr>Simple Light</vt:lpstr>
      <vt:lpstr>Unlocking the Gaze: A Comprehensive Analysis of Eye-Tracking Data in ECG Interpretation</vt:lpstr>
      <vt:lpstr> Understanding Data</vt:lpstr>
      <vt:lpstr>Introduction:</vt:lpstr>
      <vt:lpstr> Understanding Data(Contd.)</vt:lpstr>
      <vt:lpstr> Data Cleaning:</vt:lpstr>
      <vt:lpstr> Correlation Matrix: </vt:lpstr>
      <vt:lpstr>PowerPoint Presentation</vt:lpstr>
      <vt:lpstr>PowerPoint Presentation</vt:lpstr>
      <vt:lpstr>Distribution Of Target Classes</vt:lpstr>
      <vt:lpstr>USER EXPERTISE </vt:lpstr>
      <vt:lpstr>SMOTE</vt:lpstr>
      <vt:lpstr>PowerPoint Presentation</vt:lpstr>
      <vt:lpstr>PowerPoint Presentation</vt:lpstr>
      <vt:lpstr>PowerPoint Presentation</vt:lpstr>
      <vt:lpstr>PowerPoint Presentation</vt:lpstr>
      <vt:lpstr>PowerPoint Presentation</vt:lpstr>
      <vt:lpstr>PowerPoint Presentation</vt:lpstr>
      <vt:lpstr>USER EXPERTISE</vt:lpstr>
      <vt:lpstr>PowerPoint Presentation</vt:lpstr>
      <vt:lpstr>PowerPoint Presentation</vt:lpstr>
      <vt:lpstr>PowerPoint Presentation</vt:lpstr>
      <vt:lpstr>PowerPoint Presentation</vt:lpstr>
      <vt:lpstr>PowerPoint Presentation</vt:lpstr>
      <vt:lpstr>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Gaze: A Comprehensive Analysis of Eye-Tracking Data in ECG Interpretation</dc:title>
  <cp:lastModifiedBy>Aslam Baig</cp:lastModifiedBy>
  <cp:revision>1</cp:revision>
  <dcterms:modified xsi:type="dcterms:W3CDTF">2024-02-11T14:53:14Z</dcterms:modified>
</cp:coreProperties>
</file>